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Lst>
  <p:sldSz cy="68580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5" Type="http://schemas.openxmlformats.org/officeDocument/2006/relationships/slide" Target="slides/slide21.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static.pexels.com/photos/8546/pexels-photo.jpg" TargetMode="Externa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www.otherpower.com/images/geared_kidwind.gif" TargetMode="Externa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stateofgreen.com/img/upload/img_i_solution_567537ded295efb26.18887027_orig.jpg" TargetMode="Externa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masterresource.org/linowes-lisa/incompatibility-wind-crop-farming/" TargetMode="Externa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weknowyourdreams.com/image.php?pic=/images/wind/wind-07.jpg" TargetMode="Externa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engadget.com/2016/11/05/six-innovative-wind-turbine-designs/" TargetMode="External"/><Relationship Id="rId3" Type="http://schemas.openxmlformats.org/officeDocument/2006/relationships/hyperlink" Target="https://upload.wikimedia.org/wikipedia/commons/2/25/F%C3%A2nt%C3%A2nele-Cogealac_Wind_Farm_2011.jpg" TargetMode="External"/><Relationship Id="rId4" Type="http://schemas.openxmlformats.org/officeDocument/2006/relationships/hyperlink" Target="https://calcoastnews.com/images/2016/03/Offshore-wund-turbines.jpg" TargetMode="Externa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https://static.pexels.com/photos/8546/pexels-photo.jpg</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Where does wind come from?</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 name="Shape 121"/>
        <p:cNvGrpSpPr/>
        <p:nvPr/>
      </p:nvGrpSpPr>
      <p:grpSpPr>
        <a:xfrm>
          <a:off x="0" y="0"/>
          <a:ext cx="0" cy="0"/>
          <a:chOff x="0" y="0"/>
          <a:chExt cx="0" cy="0"/>
        </a:xfrm>
      </p:grpSpPr>
      <p:sp>
        <p:nvSpPr>
          <p:cNvPr id="122" name="Google Shape;122;g1f4bc30c85_0_14: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1f4bc30c85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Wind blows onto the face of the turbine</a:t>
            </a:r>
            <a:endParaRPr/>
          </a:p>
          <a:p>
            <a:pPr indent="0" lvl="0" marL="0" rtl="0" algn="l">
              <a:spcBef>
                <a:spcPts val="0"/>
              </a:spcBef>
              <a:spcAft>
                <a:spcPts val="0"/>
              </a:spcAft>
              <a:buNone/>
            </a:pPr>
            <a:r>
              <a:rPr lang="en"/>
              <a:t>Blades rotate</a:t>
            </a:r>
            <a:endParaRPr/>
          </a:p>
          <a:p>
            <a:pPr indent="0" lvl="0" marL="0" rtl="0" algn="l">
              <a:spcBef>
                <a:spcPts val="0"/>
              </a:spcBef>
              <a:spcAft>
                <a:spcPts val="0"/>
              </a:spcAft>
              <a:buNone/>
            </a:pPr>
            <a:r>
              <a:rPr lang="en"/>
              <a:t>Causes the big gear to rotate</a:t>
            </a:r>
            <a:endParaRPr/>
          </a:p>
          <a:p>
            <a:pPr indent="0" lvl="0" marL="0" rtl="0" algn="l">
              <a:spcBef>
                <a:spcPts val="0"/>
              </a:spcBef>
              <a:spcAft>
                <a:spcPts val="0"/>
              </a:spcAft>
              <a:buNone/>
            </a:pPr>
            <a:r>
              <a:rPr lang="en"/>
              <a:t>Which is attached to a little gear</a:t>
            </a:r>
            <a:endParaRPr/>
          </a:p>
          <a:p>
            <a:pPr indent="0" lvl="0" marL="0" rtl="0" algn="l">
              <a:spcBef>
                <a:spcPts val="0"/>
              </a:spcBef>
              <a:spcAft>
                <a:spcPts val="0"/>
              </a:spcAft>
              <a:buNone/>
            </a:pPr>
            <a:r>
              <a:rPr lang="en"/>
              <a:t>Does the little gear spin faster or slower?</a:t>
            </a:r>
            <a:endParaRPr/>
          </a:p>
          <a:p>
            <a:pPr indent="0" lvl="0" marL="0" rtl="0" algn="l">
              <a:spcBef>
                <a:spcPts val="0"/>
              </a:spcBef>
              <a:spcAft>
                <a:spcPts val="0"/>
              </a:spcAft>
              <a:buNone/>
            </a:pPr>
            <a:r>
              <a:rPr lang="en"/>
              <a:t>Faster!</a:t>
            </a:r>
            <a:br>
              <a:rPr lang="en"/>
            </a:br>
            <a:r>
              <a:rPr lang="en"/>
              <a:t>The electric generator generate electricity</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8" name="Shape 128"/>
        <p:cNvGrpSpPr/>
        <p:nvPr/>
      </p:nvGrpSpPr>
      <p:grpSpPr>
        <a:xfrm>
          <a:off x="0" y="0"/>
          <a:ext cx="0" cy="0"/>
          <a:chOff x="0" y="0"/>
          <a:chExt cx="0" cy="0"/>
        </a:xfrm>
      </p:grpSpPr>
      <p:sp>
        <p:nvSpPr>
          <p:cNvPr id="129" name="Google Shape;129;g1f38e3ed1a_1_42: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1f38e3ed1a_1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2100" lvl="0" marL="457200" rtl="0" algn="l">
              <a:spcBef>
                <a:spcPts val="0"/>
              </a:spcBef>
              <a:spcAft>
                <a:spcPts val="0"/>
              </a:spcAft>
              <a:buClr>
                <a:srgbClr val="000000"/>
              </a:buClr>
              <a:buSzPts val="1000"/>
              <a:buChar char="●"/>
            </a:pPr>
            <a:r>
              <a:rPr lang="en" sz="1000"/>
              <a:t>Zero output below the cut-in speed (commonly around 5 m/s) (HA)</a:t>
            </a:r>
            <a:endParaRPr sz="1000"/>
          </a:p>
          <a:p>
            <a:pPr indent="-292100" lvl="0" marL="457200" rtl="0" algn="l">
              <a:spcBef>
                <a:spcPts val="0"/>
              </a:spcBef>
              <a:spcAft>
                <a:spcPts val="0"/>
              </a:spcAft>
              <a:buClr>
                <a:srgbClr val="000000"/>
              </a:buClr>
              <a:buSzPts val="1000"/>
              <a:buChar char="●"/>
            </a:pPr>
            <a:r>
              <a:rPr lang="en" sz="1000"/>
              <a:t>Constant power output above a certain speed (commonly around 10 m/s) </a:t>
            </a:r>
            <a:endParaRPr sz="1000"/>
          </a:p>
          <a:p>
            <a:pPr indent="-292100" lvl="0" marL="457200" rtl="0" algn="l">
              <a:spcBef>
                <a:spcPts val="0"/>
              </a:spcBef>
              <a:spcAft>
                <a:spcPts val="0"/>
              </a:spcAft>
              <a:buClr>
                <a:srgbClr val="000000"/>
              </a:buClr>
              <a:buSzPts val="1000"/>
              <a:buChar char="●"/>
            </a:pPr>
            <a:r>
              <a:rPr lang="en" sz="1000"/>
              <a:t>The constant power output is where the speed control has been implemented</a:t>
            </a:r>
            <a:endParaRPr sz="1000"/>
          </a:p>
          <a:p>
            <a:pPr indent="-292100" lvl="0" marL="457200" rtl="0" algn="l">
              <a:spcBef>
                <a:spcPts val="0"/>
              </a:spcBef>
              <a:spcAft>
                <a:spcPts val="0"/>
              </a:spcAft>
              <a:buClr>
                <a:srgbClr val="000000"/>
              </a:buClr>
              <a:buSzPts val="1000"/>
              <a:buChar char="●"/>
            </a:pPr>
            <a:r>
              <a:rPr lang="en" sz="1000"/>
              <a:t>Zero output above the cut-out speed (commonly around 25 m/s)</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rPr lang="en" sz="1000"/>
              <a:t>Is faster speed always better?</a:t>
            </a:r>
            <a:endParaRPr sz="1000"/>
          </a:p>
          <a:p>
            <a:pPr indent="0" lvl="0" marL="0" rtl="0" algn="l">
              <a:spcBef>
                <a:spcPts val="0"/>
              </a:spcBef>
              <a:spcAft>
                <a:spcPts val="0"/>
              </a:spcAft>
              <a:buNone/>
            </a:pPr>
            <a:r>
              <a:rPr lang="en" sz="1000"/>
              <a:t>Output is how much power is being generated</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rPr lang="en" sz="1000"/>
              <a:t>All horizontal axis turbines have the same shape, but not the same values</a:t>
            </a:r>
            <a:endParaRPr sz="1000"/>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4" name="Shape 134"/>
        <p:cNvGrpSpPr/>
        <p:nvPr/>
      </p:nvGrpSpPr>
      <p:grpSpPr>
        <a:xfrm>
          <a:off x="0" y="0"/>
          <a:ext cx="0" cy="0"/>
          <a:chOff x="0" y="0"/>
          <a:chExt cx="0" cy="0"/>
        </a:xfrm>
      </p:grpSpPr>
      <p:sp>
        <p:nvSpPr>
          <p:cNvPr id="135" name="Google Shape;135;g2425dac4e8_0_5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2425dac4e8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Shows what happens when a windmill spins too fast!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design can be adjusted if they think that the wind speeds will be too fast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There is a braking system in place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9" name="Shape 139"/>
        <p:cNvGrpSpPr/>
        <p:nvPr/>
      </p:nvGrpSpPr>
      <p:grpSpPr>
        <a:xfrm>
          <a:off x="0" y="0"/>
          <a:ext cx="0" cy="0"/>
          <a:chOff x="0" y="0"/>
          <a:chExt cx="0" cy="0"/>
        </a:xfrm>
      </p:grpSpPr>
      <p:sp>
        <p:nvSpPr>
          <p:cNvPr id="140" name="Google Shape;140;g1f38e3ed1a_4_18: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1f38e3ed1a_4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http://www.otherpower.com/images/geared_kidwind.gif</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Each team will be designing for a specific location, take into account specific problems, mkaing it look nice etc</a:t>
            </a:r>
            <a:endParaRPr/>
          </a:p>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5" name="Shape 145"/>
        <p:cNvGrpSpPr/>
        <p:nvPr/>
      </p:nvGrpSpPr>
      <p:grpSpPr>
        <a:xfrm>
          <a:off x="0" y="0"/>
          <a:ext cx="0" cy="0"/>
          <a:chOff x="0" y="0"/>
          <a:chExt cx="0" cy="0"/>
        </a:xfrm>
      </p:grpSpPr>
      <p:sp>
        <p:nvSpPr>
          <p:cNvPr id="146" name="Google Shape;146;g1f3002379f_0_5: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1f3002379f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Groups based on table</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1" name="Shape 151"/>
        <p:cNvGrpSpPr/>
        <p:nvPr/>
      </p:nvGrpSpPr>
      <p:grpSpPr>
        <a:xfrm>
          <a:off x="0" y="0"/>
          <a:ext cx="0" cy="0"/>
          <a:chOff x="0" y="0"/>
          <a:chExt cx="0" cy="0"/>
        </a:xfrm>
      </p:grpSpPr>
      <p:sp>
        <p:nvSpPr>
          <p:cNvPr id="152" name="Google Shape;152;g1f2fd90f1c_0_0: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1f2fd90f1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8" name="Shape 158"/>
        <p:cNvGrpSpPr/>
        <p:nvPr/>
      </p:nvGrpSpPr>
      <p:grpSpPr>
        <a:xfrm>
          <a:off x="0" y="0"/>
          <a:ext cx="0" cy="0"/>
          <a:chOff x="0" y="0"/>
          <a:chExt cx="0" cy="0"/>
        </a:xfrm>
      </p:grpSpPr>
      <p:sp>
        <p:nvSpPr>
          <p:cNvPr id="159" name="Google Shape;159;g1f2fd90f1c_0_5: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1f2fd90f1c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5" name="Shape 165"/>
        <p:cNvGrpSpPr/>
        <p:nvPr/>
      </p:nvGrpSpPr>
      <p:grpSpPr>
        <a:xfrm>
          <a:off x="0" y="0"/>
          <a:ext cx="0" cy="0"/>
          <a:chOff x="0" y="0"/>
          <a:chExt cx="0" cy="0"/>
        </a:xfrm>
      </p:grpSpPr>
      <p:sp>
        <p:nvSpPr>
          <p:cNvPr id="166" name="Google Shape;166;g1f2fd90f1c_0_10: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1f2fd90f1c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https://stateofgreen.com/img/upload/img_i_solution_567537ded295efb26.18887027_orig.jpg</a:t>
            </a:r>
            <a:endParaRPr/>
          </a:p>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2" name="Shape 172"/>
        <p:cNvGrpSpPr/>
        <p:nvPr/>
      </p:nvGrpSpPr>
      <p:grpSpPr>
        <a:xfrm>
          <a:off x="0" y="0"/>
          <a:ext cx="0" cy="0"/>
          <a:chOff x="0" y="0"/>
          <a:chExt cx="0" cy="0"/>
        </a:xfrm>
      </p:grpSpPr>
      <p:sp>
        <p:nvSpPr>
          <p:cNvPr id="173" name="Google Shape;173;g1f2fd90f1c_0_15: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1f2fd90f1c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Cut this out if have 5 tables</a:t>
            </a:r>
            <a:endParaRPr/>
          </a:p>
          <a:p>
            <a:pPr indent="0" lvl="0" marL="0" rtl="0" algn="l">
              <a:spcBef>
                <a:spcPts val="0"/>
              </a:spcBef>
              <a:spcAft>
                <a:spcPts val="0"/>
              </a:spcAft>
              <a:buNone/>
            </a:pPr>
            <a:r>
              <a:rPr lang="en" u="sng">
                <a:solidFill>
                  <a:schemeClr val="hlink"/>
                </a:solidFill>
                <a:hlinkClick r:id="rId2"/>
              </a:rPr>
              <a:t>https://www.masterresource.org/linowes-lisa/incompatibility-wind-crop-farming/</a:t>
            </a:r>
            <a:endParaRPr/>
          </a:p>
          <a:p>
            <a:pPr indent="0" lvl="0" marL="0" rtl="0" algn="l">
              <a:spcBef>
                <a:spcPts val="0"/>
              </a:spcBef>
              <a:spcAft>
                <a:spcPts val="0"/>
              </a:spcAft>
              <a:buNone/>
            </a:pPr>
            <a:r>
              <a:rPr lang="en"/>
              <a:t>http://media.jrn.com/images/b99683088z.1_20160312130613_000_giaerg76.1-1.jpg</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9" name="Shape 179"/>
        <p:cNvGrpSpPr/>
        <p:nvPr/>
      </p:nvGrpSpPr>
      <p:grpSpPr>
        <a:xfrm>
          <a:off x="0" y="0"/>
          <a:ext cx="0" cy="0"/>
          <a:chOff x="0" y="0"/>
          <a:chExt cx="0" cy="0"/>
        </a:xfrm>
      </p:grpSpPr>
      <p:sp>
        <p:nvSpPr>
          <p:cNvPr id="180" name="Google Shape;180;g1f2fd90f1c_0_20: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1f2fd90f1c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 name="Shape 56"/>
        <p:cNvGrpSpPr/>
        <p:nvPr/>
      </p:nvGrpSpPr>
      <p:grpSpPr>
        <a:xfrm>
          <a:off x="0" y="0"/>
          <a:ext cx="0" cy="0"/>
          <a:chOff x="0" y="0"/>
          <a:chExt cx="0" cy="0"/>
        </a:xfrm>
      </p:grpSpPr>
      <p:sp>
        <p:nvSpPr>
          <p:cNvPr id="57" name="Google Shape;57;g1f38e3ed1a_1_5: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1f38e3ed1a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00"/>
              <a:t>Wind comes from the sun :O</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rPr lang="en" sz="1000"/>
              <a:t>Ask them to give examples of where they see wind acting</a:t>
            </a:r>
            <a:endParaRPr sz="1000"/>
          </a:p>
          <a:p>
            <a:pPr indent="0" lvl="0" marL="0" rtl="0" algn="l">
              <a:spcBef>
                <a:spcPts val="0"/>
              </a:spcBef>
              <a:spcAft>
                <a:spcPts val="0"/>
              </a:spcAft>
              <a:buNone/>
            </a:pPr>
            <a:r>
              <a:t/>
            </a:r>
            <a:endParaRPr sz="1000"/>
          </a:p>
          <a:p>
            <a:pPr indent="-292100" lvl="0" marL="457200" rtl="0" algn="l">
              <a:spcBef>
                <a:spcPts val="0"/>
              </a:spcBef>
              <a:spcAft>
                <a:spcPts val="0"/>
              </a:spcAft>
              <a:buClr>
                <a:srgbClr val="000000"/>
              </a:buClr>
              <a:buSzPts val="1000"/>
              <a:buChar char="❖"/>
            </a:pPr>
            <a:r>
              <a:rPr lang="en" sz="1000"/>
              <a:t>Uneven heating of Earth's surface = uneven heating of atmosphere </a:t>
            </a:r>
            <a:endParaRPr sz="1000"/>
          </a:p>
          <a:p>
            <a:pPr indent="-292100" lvl="1" marL="914400" rtl="0" algn="l">
              <a:spcBef>
                <a:spcPts val="0"/>
              </a:spcBef>
              <a:spcAft>
                <a:spcPts val="0"/>
              </a:spcAft>
              <a:buClr>
                <a:schemeClr val="dk2"/>
              </a:buClr>
              <a:buSzPts val="1000"/>
              <a:buChar char="➢"/>
            </a:pPr>
            <a:r>
              <a:rPr lang="en" sz="1000"/>
              <a:t>Trees, grass, different heights = different amounts of heating</a:t>
            </a:r>
            <a:endParaRPr sz="1000"/>
          </a:p>
          <a:p>
            <a:pPr indent="-292100" lvl="0" marL="457200" rtl="0" algn="l">
              <a:spcBef>
                <a:spcPts val="0"/>
              </a:spcBef>
              <a:spcAft>
                <a:spcPts val="0"/>
              </a:spcAft>
              <a:buClr>
                <a:srgbClr val="000000"/>
              </a:buClr>
              <a:buSzPts val="1000"/>
              <a:buChar char="❖"/>
            </a:pPr>
            <a:r>
              <a:rPr lang="en" sz="1000"/>
              <a:t>Hot air causes </a:t>
            </a:r>
            <a:r>
              <a:rPr b="1" lang="en" sz="1000"/>
              <a:t>pressure </a:t>
            </a:r>
            <a:endParaRPr b="1" sz="1000"/>
          </a:p>
          <a:p>
            <a:pPr indent="-292100" lvl="0" marL="457200" rtl="0" algn="l">
              <a:spcBef>
                <a:spcPts val="0"/>
              </a:spcBef>
              <a:spcAft>
                <a:spcPts val="0"/>
              </a:spcAft>
              <a:buClr>
                <a:srgbClr val="000000"/>
              </a:buClr>
              <a:buSzPts val="1000"/>
              <a:buChar char="❖"/>
            </a:pPr>
            <a:r>
              <a:rPr lang="en" sz="1000"/>
              <a:t>Cold air rushes in and hot air rises</a:t>
            </a:r>
            <a:endParaRPr sz="1000"/>
          </a:p>
          <a:p>
            <a:pPr indent="-292100" lvl="0" marL="457200" rtl="0" algn="l">
              <a:spcBef>
                <a:spcPts val="0"/>
              </a:spcBef>
              <a:spcAft>
                <a:spcPts val="0"/>
              </a:spcAft>
              <a:buClr>
                <a:srgbClr val="000000"/>
              </a:buClr>
              <a:buSzPts val="1000"/>
              <a:buChar char="❖"/>
            </a:pPr>
            <a:r>
              <a:rPr lang="en" sz="1000"/>
              <a:t>The result is WIND!</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rPr lang="en" u="sng">
                <a:solidFill>
                  <a:schemeClr val="hlink"/>
                </a:solidFill>
                <a:hlinkClick r:id="rId2"/>
              </a:rPr>
              <a:t>http://weknowyourdreams.com/image.php?pic=/images/wind/wind-07.jpg</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Renewable energy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What are some ways we use wind to do stuff?</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6" name="Shape 186"/>
        <p:cNvGrpSpPr/>
        <p:nvPr/>
      </p:nvGrpSpPr>
      <p:grpSpPr>
        <a:xfrm>
          <a:off x="0" y="0"/>
          <a:ext cx="0" cy="0"/>
          <a:chOff x="0" y="0"/>
          <a:chExt cx="0" cy="0"/>
        </a:xfrm>
      </p:grpSpPr>
      <p:sp>
        <p:nvSpPr>
          <p:cNvPr id="187" name="Google Shape;187;g1f4bc30c85_0_5: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1f4bc30c85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3" name="Shape 193"/>
        <p:cNvGrpSpPr/>
        <p:nvPr/>
      </p:nvGrpSpPr>
      <p:grpSpPr>
        <a:xfrm>
          <a:off x="0" y="0"/>
          <a:ext cx="0" cy="0"/>
          <a:chOff x="0" y="0"/>
          <a:chExt cx="0" cy="0"/>
        </a:xfrm>
      </p:grpSpPr>
      <p:sp>
        <p:nvSpPr>
          <p:cNvPr id="194" name="Google Shape;194;g240d6deb84_0_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240d6deb84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Impact on community</a:t>
            </a:r>
            <a:endParaRPr/>
          </a:p>
          <a:p>
            <a:pPr indent="0" lvl="0" marL="0" rtl="0" algn="l">
              <a:spcBef>
                <a:spcPts val="0"/>
              </a:spcBef>
              <a:spcAft>
                <a:spcPts val="0"/>
              </a:spcAft>
              <a:buNone/>
            </a:pPr>
            <a:r>
              <a:rPr lang="en"/>
              <a:t>Justify design decisions</a:t>
            </a:r>
            <a:endParaRPr/>
          </a:p>
          <a:p>
            <a:pPr indent="0" lvl="0" marL="0" rtl="0" algn="l">
              <a:spcBef>
                <a:spcPts val="0"/>
              </a:spcBef>
              <a:spcAft>
                <a:spcPts val="0"/>
              </a:spcAft>
              <a:buNone/>
            </a:pPr>
            <a:r>
              <a:rPr lang="en"/>
              <a:t>Explain aesthetic aspects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Long leg is positive, short leg is negative</a:t>
            </a:r>
            <a:endParaRPr/>
          </a:p>
          <a:p>
            <a:pPr indent="0" lvl="0" marL="0" rtl="0" algn="l">
              <a:spcBef>
                <a:spcPts val="0"/>
              </a:spcBef>
              <a:spcAft>
                <a:spcPts val="0"/>
              </a:spcAft>
              <a:buNone/>
            </a:pPr>
            <a:r>
              <a:rPr lang="en"/>
              <a:t>Red to long, black to short</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 name="Shape 62"/>
        <p:cNvGrpSpPr/>
        <p:nvPr/>
      </p:nvGrpSpPr>
      <p:grpSpPr>
        <a:xfrm>
          <a:off x="0" y="0"/>
          <a:ext cx="0" cy="0"/>
          <a:chOff x="0" y="0"/>
          <a:chExt cx="0" cy="0"/>
        </a:xfrm>
      </p:grpSpPr>
      <p:sp>
        <p:nvSpPr>
          <p:cNvPr id="63" name="Google Shape;63;g242795b06b_8_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242795b06b_8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 name="Shape 68"/>
        <p:cNvGrpSpPr/>
        <p:nvPr/>
      </p:nvGrpSpPr>
      <p:grpSpPr>
        <a:xfrm>
          <a:off x="0" y="0"/>
          <a:ext cx="0" cy="0"/>
          <a:chOff x="0" y="0"/>
          <a:chExt cx="0" cy="0"/>
        </a:xfrm>
      </p:grpSpPr>
      <p:sp>
        <p:nvSpPr>
          <p:cNvPr id="69" name="Google Shape;69;g1f38e3ed1a_1_12: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1f38e3ed1a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Windmills can grind rice and flour</a:t>
            </a:r>
            <a:endParaRPr/>
          </a:p>
          <a:p>
            <a:pPr indent="0" lvl="0" marL="0" rtl="0" algn="l">
              <a:spcBef>
                <a:spcPts val="0"/>
              </a:spcBef>
              <a:spcAft>
                <a:spcPts val="0"/>
              </a:spcAft>
              <a:buNone/>
            </a:pPr>
            <a:r>
              <a:rPr lang="en"/>
              <a:t>Sometimes it can be attached to a river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What can we use electrical power to do?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Wind turbines are newer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How big are the wind turbines</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 name="Shape 80"/>
        <p:cNvGrpSpPr/>
        <p:nvPr/>
      </p:nvGrpSpPr>
      <p:grpSpPr>
        <a:xfrm>
          <a:off x="0" y="0"/>
          <a:ext cx="0" cy="0"/>
          <a:chOff x="0" y="0"/>
          <a:chExt cx="0" cy="0"/>
        </a:xfrm>
      </p:grpSpPr>
      <p:sp>
        <p:nvSpPr>
          <p:cNvPr id="81" name="Google Shape;81;g2425dac4e8_0_27: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2425dac4e8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Really big (point out person)</a:t>
            </a:r>
            <a:endParaRPr/>
          </a:p>
          <a:p>
            <a:pPr indent="0" lvl="0" marL="0" rtl="0" algn="l">
              <a:spcBef>
                <a:spcPts val="0"/>
              </a:spcBef>
              <a:spcAft>
                <a:spcPts val="0"/>
              </a:spcAft>
              <a:buNone/>
            </a:pPr>
            <a:r>
              <a:rPr lang="en"/>
              <a:t>Bottom picture is inside a blade</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 name="Shape 87"/>
        <p:cNvGrpSpPr/>
        <p:nvPr/>
      </p:nvGrpSpPr>
      <p:grpSpPr>
        <a:xfrm>
          <a:off x="0" y="0"/>
          <a:ext cx="0" cy="0"/>
          <a:chOff x="0" y="0"/>
          <a:chExt cx="0" cy="0"/>
        </a:xfrm>
      </p:grpSpPr>
      <p:sp>
        <p:nvSpPr>
          <p:cNvPr id="88" name="Google Shape;88;g1f2fd90f1c_0_35: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1f2fd90f1c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https://www.engadget.com/2016/11/05/six-innovative-wind-turbine-designs/</a:t>
            </a:r>
            <a:endParaRPr/>
          </a:p>
          <a:p>
            <a:pPr indent="0" lvl="0" marL="0" rtl="0" algn="l">
              <a:spcBef>
                <a:spcPts val="0"/>
              </a:spcBef>
              <a:spcAft>
                <a:spcPts val="0"/>
              </a:spcAft>
              <a:buNone/>
            </a:pPr>
            <a:r>
              <a:rPr lang="en" u="sng">
                <a:solidFill>
                  <a:schemeClr val="hlink"/>
                </a:solidFill>
                <a:hlinkClick r:id="rId3"/>
              </a:rPr>
              <a:t>https://upload.wikimedia.org/wikipedia/commons/2/25/Fântânele-Cogealac_Wind_Farm_2011.jpg</a:t>
            </a:r>
            <a:endParaRPr/>
          </a:p>
          <a:p>
            <a:pPr indent="0" lvl="0" marL="0" rtl="0" algn="l">
              <a:spcBef>
                <a:spcPts val="0"/>
              </a:spcBef>
              <a:spcAft>
                <a:spcPts val="0"/>
              </a:spcAft>
              <a:buNone/>
            </a:pPr>
            <a:r>
              <a:rPr lang="en" u="sng">
                <a:solidFill>
                  <a:schemeClr val="hlink"/>
                </a:solidFill>
                <a:hlinkClick r:id="rId4"/>
              </a:rPr>
              <a:t>https://calcoastnews.com/images/2016/03/Offshore-wund-turbines.jpg</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Top left: vertical axis turbine</a:t>
            </a:r>
            <a:endParaRPr/>
          </a:p>
          <a:p>
            <a:pPr indent="-317500" lvl="0" marL="457200" rtl="0" algn="l">
              <a:spcBef>
                <a:spcPts val="0"/>
              </a:spcBef>
              <a:spcAft>
                <a:spcPts val="0"/>
              </a:spcAft>
              <a:buSzPts val="1400"/>
              <a:buChar char="-"/>
            </a:pPr>
            <a:r>
              <a:rPr lang="en"/>
              <a:t>Good for slower wind speeds</a:t>
            </a:r>
            <a:endParaRPr/>
          </a:p>
          <a:p>
            <a:pPr indent="0" lvl="0" marL="0" rtl="0" algn="l">
              <a:spcBef>
                <a:spcPts val="0"/>
              </a:spcBef>
              <a:spcAft>
                <a:spcPts val="0"/>
              </a:spcAft>
              <a:buNone/>
            </a:pPr>
            <a:r>
              <a:rPr lang="en"/>
              <a:t>Top middle and bottom left: horizontal axis turbine</a:t>
            </a:r>
            <a:endParaRPr/>
          </a:p>
          <a:p>
            <a:pPr indent="-317500" lvl="0" marL="457200" rtl="0" algn="l">
              <a:spcBef>
                <a:spcPts val="0"/>
              </a:spcBef>
              <a:spcAft>
                <a:spcPts val="0"/>
              </a:spcAft>
              <a:buSzPts val="1400"/>
              <a:buChar char="-"/>
            </a:pPr>
            <a:r>
              <a:rPr lang="en"/>
              <a:t>Good for faster wind speeds</a:t>
            </a:r>
            <a:endParaRPr/>
          </a:p>
          <a:p>
            <a:pPr indent="0" lvl="0" marL="0" rtl="0" algn="l">
              <a:spcBef>
                <a:spcPts val="0"/>
              </a:spcBef>
              <a:spcAft>
                <a:spcPts val="0"/>
              </a:spcAft>
              <a:buNone/>
            </a:pPr>
            <a:r>
              <a:rPr lang="en"/>
              <a:t>Top right: floating air turbine</a:t>
            </a:r>
            <a:endParaRPr/>
          </a:p>
          <a:p>
            <a:pPr indent="-317500" lvl="0" marL="457200" rtl="0" algn="l">
              <a:spcBef>
                <a:spcPts val="0"/>
              </a:spcBef>
              <a:spcAft>
                <a:spcPts val="0"/>
              </a:spcAft>
              <a:buSzPts val="1400"/>
              <a:buChar char="-"/>
            </a:pPr>
            <a:r>
              <a:rPr lang="en"/>
              <a:t>portable</a:t>
            </a:r>
            <a:endParaRPr/>
          </a:p>
          <a:p>
            <a:pPr indent="0" lvl="0" marL="0" rtl="0" algn="l">
              <a:spcBef>
                <a:spcPts val="0"/>
              </a:spcBef>
              <a:spcAft>
                <a:spcPts val="0"/>
              </a:spcAft>
              <a:buNone/>
            </a:pPr>
            <a:r>
              <a:rPr lang="en"/>
              <a:t>Bottom right: typhoon turbine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They dont all look the same. Different designs can cater to different needs</a:t>
            </a:r>
            <a:endParaRPr/>
          </a:p>
          <a:p>
            <a:pPr indent="0" lvl="0" marL="0" rtl="0" algn="l">
              <a:spcBef>
                <a:spcPts val="0"/>
              </a:spcBef>
              <a:spcAft>
                <a:spcPts val="0"/>
              </a:spcAft>
              <a:buNone/>
            </a:pPr>
            <a:r>
              <a:rPr lang="en"/>
              <a:t>Discuss different rotations</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 name="Shape 97"/>
        <p:cNvGrpSpPr/>
        <p:nvPr/>
      </p:nvGrpSpPr>
      <p:grpSpPr>
        <a:xfrm>
          <a:off x="0" y="0"/>
          <a:ext cx="0" cy="0"/>
          <a:chOff x="0" y="0"/>
          <a:chExt cx="0" cy="0"/>
        </a:xfrm>
      </p:grpSpPr>
      <p:sp>
        <p:nvSpPr>
          <p:cNvPr id="98" name="Google Shape;98;g2425dac4e8_0_5: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2425dac4e8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Top left: go to 00:58</a:t>
            </a:r>
            <a:endParaRPr/>
          </a:p>
          <a:p>
            <a:pPr indent="0" lvl="0" marL="0" rtl="0" algn="l">
              <a:spcBef>
                <a:spcPts val="0"/>
              </a:spcBef>
              <a:spcAft>
                <a:spcPts val="0"/>
              </a:spcAft>
              <a:buNone/>
            </a:pPr>
            <a:r>
              <a:rPr lang="en"/>
              <a:t>Top right: go to 1:50</a:t>
            </a:r>
            <a:endParaRPr/>
          </a:p>
          <a:p>
            <a:pPr indent="0" lvl="0" marL="0" rtl="0" algn="l">
              <a:spcBef>
                <a:spcPts val="0"/>
              </a:spcBef>
              <a:spcAft>
                <a:spcPts val="0"/>
              </a:spcAft>
              <a:buNone/>
            </a:pPr>
            <a:r>
              <a:rPr lang="en"/>
              <a:t>Bottom left: Noise for wind turbine</a:t>
            </a:r>
            <a:endParaRPr/>
          </a:p>
          <a:p>
            <a:pPr indent="0" lvl="0" marL="0" rtl="0" algn="l">
              <a:spcBef>
                <a:spcPts val="0"/>
              </a:spcBef>
              <a:spcAft>
                <a:spcPts val="0"/>
              </a:spcAft>
              <a:buNone/>
            </a:pPr>
            <a:r>
              <a:rPr lang="en"/>
              <a:t>Bottom right: typhoon turbine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Bottom left: listen and tell what they hear</a:t>
            </a:r>
            <a:endParaRPr/>
          </a:p>
          <a:p>
            <a:pPr indent="-317500" lvl="0" marL="457200" rtl="0" algn="l">
              <a:spcBef>
                <a:spcPts val="0"/>
              </a:spcBef>
              <a:spcAft>
                <a:spcPts val="0"/>
              </a:spcAft>
              <a:buSzPts val="1400"/>
              <a:buChar char="-"/>
            </a:pPr>
            <a:r>
              <a:rPr lang="en"/>
              <a:t>How does that make you feel?</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b</a:t>
            </a:r>
            <a:r>
              <a:rPr lang="en"/>
              <a:t>otto m right:</a:t>
            </a:r>
            <a:endParaRPr/>
          </a:p>
          <a:p>
            <a:pPr indent="-317500" lvl="0" marL="457200" rtl="0" algn="l">
              <a:spcBef>
                <a:spcPts val="0"/>
              </a:spcBef>
              <a:spcAft>
                <a:spcPts val="0"/>
              </a:spcAft>
              <a:buSzPts val="1400"/>
              <a:buChar char="-"/>
            </a:pPr>
            <a:r>
              <a:rPr lang="en"/>
              <a:t>Each one spins individually</a:t>
            </a:r>
            <a:endParaRPr/>
          </a:p>
          <a:p>
            <a:pPr indent="0" lvl="0" marL="0" rtl="0" algn="l">
              <a:spcBef>
                <a:spcPts val="0"/>
              </a:spcBef>
              <a:spcAft>
                <a:spcPts val="0"/>
              </a:spcAft>
              <a:buNone/>
            </a:pPr>
            <a:r>
              <a:rPr lang="en"/>
              <a:t>What are some similarities? WHats most important for wind turbines?</a:t>
            </a:r>
            <a:endParaRPr/>
          </a:p>
          <a:p>
            <a:pPr indent="0" lvl="0" marL="0" rtl="0" algn="l">
              <a:spcBef>
                <a:spcPts val="0"/>
              </a:spcBef>
              <a:spcAft>
                <a:spcPts val="0"/>
              </a:spcAft>
              <a:buNone/>
            </a:pPr>
            <a:r>
              <a:rPr lang="en"/>
              <a:t>Spinning = electricity</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 name="Shape 106"/>
        <p:cNvGrpSpPr/>
        <p:nvPr/>
      </p:nvGrpSpPr>
      <p:grpSpPr>
        <a:xfrm>
          <a:off x="0" y="0"/>
          <a:ext cx="0" cy="0"/>
          <a:chOff x="0" y="0"/>
          <a:chExt cx="0" cy="0"/>
        </a:xfrm>
      </p:grpSpPr>
      <p:sp>
        <p:nvSpPr>
          <p:cNvPr id="107" name="Google Shape;107;g1f2fd90f1c_0_40: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1f2fd90f1c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They dont all have to be really big and expensive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What have you seen that spins by wind?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You can make your own wind turbine at home!</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5" name="Shape 115"/>
        <p:cNvGrpSpPr/>
        <p:nvPr/>
      </p:nvGrpSpPr>
      <p:grpSpPr>
        <a:xfrm>
          <a:off x="0" y="0"/>
          <a:ext cx="0" cy="0"/>
          <a:chOff x="0" y="0"/>
          <a:chExt cx="0" cy="0"/>
        </a:xfrm>
      </p:grpSpPr>
      <p:sp>
        <p:nvSpPr>
          <p:cNvPr id="116" name="Google Shape;116;g2425dac4e8_0_42: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2425dac4e8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Video: DIY wind turbine, go to 7:40</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992767"/>
            <a:ext cx="8520600" cy="27369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3778833"/>
            <a:ext cx="8520600" cy="10569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474833"/>
            <a:ext cx="8520600" cy="26181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4202967"/>
            <a:ext cx="8520600" cy="17343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867800"/>
            <a:ext cx="8520600" cy="11223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593367"/>
            <a:ext cx="8520600" cy="7635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536633"/>
            <a:ext cx="8520600" cy="45552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593367"/>
            <a:ext cx="8520600" cy="7635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536633"/>
            <a:ext cx="3999900" cy="4555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536633"/>
            <a:ext cx="3999900" cy="4555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593367"/>
            <a:ext cx="8520600" cy="7635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740800"/>
            <a:ext cx="2808000" cy="1007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852800"/>
            <a:ext cx="2808000" cy="42393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600200"/>
            <a:ext cx="6367800" cy="54543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67"/>
            <a:ext cx="4572000" cy="68580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644233"/>
            <a:ext cx="4045200" cy="19764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3737433"/>
            <a:ext cx="4045200" cy="1646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965433"/>
            <a:ext cx="3837000" cy="49269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5640767"/>
            <a:ext cx="5998800" cy="8067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593367"/>
            <a:ext cx="8520600" cy="7635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536633"/>
            <a:ext cx="8520600" cy="45552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6217622"/>
            <a:ext cx="548700" cy="5247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5.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5.png"/><Relationship Id="rId4" Type="http://schemas.openxmlformats.org/officeDocument/2006/relationships/hyperlink" Target="https://www.youtube.com/watch?v=qSWm_nprfqE" TargetMode="External"/><Relationship Id="rId5" Type="http://schemas.openxmlformats.org/officeDocument/2006/relationships/hyperlink" Target="https://www.youtube.com/watch?v=yni3yGqZs84"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hyperlink" Target="http://www.youtube.com/watch?v=-YJuFvjtM0s" TargetMode="External"/><Relationship Id="rId4" Type="http://schemas.openxmlformats.org/officeDocument/2006/relationships/image" Target="../media/image12.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3.xml"/><Relationship Id="rId3" Type="http://schemas.openxmlformats.org/officeDocument/2006/relationships/image" Target="../media/image25.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4.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9.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7.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29.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3.jpg"/><Relationship Id="rId4" Type="http://schemas.openxmlformats.org/officeDocument/2006/relationships/hyperlink" Target="https://www.windy.com/?22.000,114.162,9,m:eiiajlr"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30.png"/><Relationship Id="rId4" Type="http://schemas.openxmlformats.org/officeDocument/2006/relationships/image" Target="../media/image2.png"/><Relationship Id="rId5" Type="http://schemas.openxmlformats.org/officeDocument/2006/relationships/image" Target="../media/image21.png"/><Relationship Id="rId6"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8.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2.jpg"/><Relationship Id="rId4" Type="http://schemas.openxmlformats.org/officeDocument/2006/relationships/image" Target="../media/image24.jpg"/><Relationship Id="rId5" Type="http://schemas.openxmlformats.org/officeDocument/2006/relationships/image" Target="../media/image27.jpg"/><Relationship Id="rId6" Type="http://schemas.openxmlformats.org/officeDocument/2006/relationships/image" Target="../media/image16.jpg"/><Relationship Id="rId7" Type="http://schemas.openxmlformats.org/officeDocument/2006/relationships/image" Target="../media/image26.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hyperlink" Target="http://www.youtube.com/watch?v=ZB6xcugBXdY" TargetMode="External"/><Relationship Id="rId4" Type="http://schemas.openxmlformats.org/officeDocument/2006/relationships/image" Target="../media/image7.jpg"/><Relationship Id="rId10" Type="http://schemas.openxmlformats.org/officeDocument/2006/relationships/image" Target="../media/image8.jpg"/><Relationship Id="rId9" Type="http://schemas.openxmlformats.org/officeDocument/2006/relationships/hyperlink" Target="http://www.youtube.com/watch?v=L-ATa98gJm8" TargetMode="External"/><Relationship Id="rId5" Type="http://schemas.openxmlformats.org/officeDocument/2006/relationships/hyperlink" Target="http://www.youtube.com/watch?v=kldA4nWANA8" TargetMode="External"/><Relationship Id="rId6" Type="http://schemas.openxmlformats.org/officeDocument/2006/relationships/image" Target="../media/image9.jpg"/><Relationship Id="rId7" Type="http://schemas.openxmlformats.org/officeDocument/2006/relationships/hyperlink" Target="http://www.youtube.com/watch?v=79aARWPalt4" TargetMode="External"/><Relationship Id="rId8" Type="http://schemas.openxmlformats.org/officeDocument/2006/relationships/image" Target="../media/image6.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0.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hyperlink" Target="http://www.youtube.com/watch?v=24LSnATIZhw" TargetMode="External"/><Relationship Id="rId4" Type="http://schemas.openxmlformats.org/officeDocument/2006/relationships/image" Target="../media/image5.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 name="Shape 53"/>
        <p:cNvGrpSpPr/>
        <p:nvPr/>
      </p:nvGrpSpPr>
      <p:grpSpPr>
        <a:xfrm>
          <a:off x="0" y="0"/>
          <a:ext cx="0" cy="0"/>
          <a:chOff x="0" y="0"/>
          <a:chExt cx="0" cy="0"/>
        </a:xfrm>
      </p:grpSpPr>
      <p:pic>
        <p:nvPicPr>
          <p:cNvPr id="54" name="Google Shape;54;p13"/>
          <p:cNvPicPr preferRelativeResize="0"/>
          <p:nvPr/>
        </p:nvPicPr>
        <p:blipFill rotWithShape="1">
          <a:blip r:embed="rId3">
            <a:alphaModFix amt="99000"/>
          </a:blip>
          <a:srcRect b="0" l="0" r="10225" t="0"/>
          <a:stretch/>
        </p:blipFill>
        <p:spPr>
          <a:xfrm>
            <a:off x="-57775" y="0"/>
            <a:ext cx="9259572" cy="6858000"/>
          </a:xfrm>
          <a:prstGeom prst="rect">
            <a:avLst/>
          </a:prstGeom>
          <a:noFill/>
          <a:ln>
            <a:noFill/>
          </a:ln>
        </p:spPr>
      </p:pic>
      <p:sp>
        <p:nvSpPr>
          <p:cNvPr id="55" name="Google Shape;55;p13"/>
          <p:cNvSpPr txBox="1"/>
          <p:nvPr>
            <p:ph type="ctrTitle"/>
          </p:nvPr>
        </p:nvSpPr>
        <p:spPr>
          <a:xfrm>
            <a:off x="311625" y="3371900"/>
            <a:ext cx="4475100" cy="1104600"/>
          </a:xfrm>
          <a:prstGeom prst="rect">
            <a:avLst/>
          </a:prstGeom>
          <a:noFill/>
        </p:spPr>
        <p:txBody>
          <a:bodyPr anchorCtr="0" anchor="b" bIns="91425" lIns="91425" spcFirstLastPara="1" rIns="91425" wrap="square" tIns="91425">
            <a:noAutofit/>
          </a:bodyPr>
          <a:lstStyle/>
          <a:p>
            <a:pPr indent="0" lvl="0" marL="0" rtl="0" algn="ctr">
              <a:spcBef>
                <a:spcPts val="0"/>
              </a:spcBef>
              <a:spcAft>
                <a:spcPts val="0"/>
              </a:spcAft>
              <a:buNone/>
            </a:pPr>
            <a:r>
              <a:rPr lang="en"/>
              <a:t>Wind Energy</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4" name="Shape 124"/>
        <p:cNvGrpSpPr/>
        <p:nvPr/>
      </p:nvGrpSpPr>
      <p:grpSpPr>
        <a:xfrm>
          <a:off x="0" y="0"/>
          <a:ext cx="0" cy="0"/>
          <a:chOff x="0" y="0"/>
          <a:chExt cx="0" cy="0"/>
        </a:xfrm>
      </p:grpSpPr>
      <p:sp>
        <p:nvSpPr>
          <p:cNvPr id="125" name="Google Shape;125;p22"/>
          <p:cNvSpPr txBox="1"/>
          <p:nvPr>
            <p:ph type="title"/>
          </p:nvPr>
        </p:nvSpPr>
        <p:spPr>
          <a:xfrm>
            <a:off x="311700" y="593367"/>
            <a:ext cx="8520600" cy="7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Do Wind Turbines Work?</a:t>
            </a:r>
            <a:endParaRPr/>
          </a:p>
        </p:txBody>
      </p:sp>
      <p:pic>
        <p:nvPicPr>
          <p:cNvPr id="126" name="Google Shape;126;p22"/>
          <p:cNvPicPr preferRelativeResize="0"/>
          <p:nvPr/>
        </p:nvPicPr>
        <p:blipFill>
          <a:blip r:embed="rId3">
            <a:alphaModFix/>
          </a:blip>
          <a:stretch>
            <a:fillRect/>
          </a:stretch>
        </p:blipFill>
        <p:spPr>
          <a:xfrm>
            <a:off x="2160626" y="1356875"/>
            <a:ext cx="4822750" cy="4813550"/>
          </a:xfrm>
          <a:prstGeom prst="rect">
            <a:avLst/>
          </a:prstGeom>
          <a:noFill/>
          <a:ln>
            <a:noFill/>
          </a:ln>
        </p:spPr>
      </p:pic>
      <p:sp>
        <p:nvSpPr>
          <p:cNvPr id="127" name="Google Shape;127;p22"/>
          <p:cNvSpPr txBox="1"/>
          <p:nvPr/>
        </p:nvSpPr>
        <p:spPr>
          <a:xfrm>
            <a:off x="448225" y="5894300"/>
            <a:ext cx="3653100" cy="76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4"/>
              </a:rPr>
              <a:t>https://www.youtube.com/watch?v=qSWm_nprfqE</a:t>
            </a:r>
            <a:r>
              <a:rPr lang="en"/>
              <a:t> (1:53)</a:t>
            </a:r>
            <a:endParaRPr/>
          </a:p>
          <a:p>
            <a:pPr indent="0" lvl="0" marL="0" rtl="0" algn="l">
              <a:spcBef>
                <a:spcPts val="0"/>
              </a:spcBef>
              <a:spcAft>
                <a:spcPts val="0"/>
              </a:spcAft>
              <a:buNone/>
            </a:pPr>
            <a:r>
              <a:rPr lang="en" u="sng">
                <a:solidFill>
                  <a:schemeClr val="hlink"/>
                </a:solidFill>
                <a:hlinkClick r:id="rId5"/>
              </a:rPr>
              <a:t>https://www.youtube.com/watch?v=yni3yGqZs84</a:t>
            </a:r>
            <a:r>
              <a:rPr lang="en"/>
              <a:t> (0:17)</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1" name="Shape 131"/>
        <p:cNvGrpSpPr/>
        <p:nvPr/>
      </p:nvGrpSpPr>
      <p:grpSpPr>
        <a:xfrm>
          <a:off x="0" y="0"/>
          <a:ext cx="0" cy="0"/>
          <a:chOff x="0" y="0"/>
          <a:chExt cx="0" cy="0"/>
        </a:xfrm>
      </p:grpSpPr>
      <p:sp>
        <p:nvSpPr>
          <p:cNvPr id="132" name="Google Shape;132;p23"/>
          <p:cNvSpPr txBox="1"/>
          <p:nvPr>
            <p:ph type="title"/>
          </p:nvPr>
        </p:nvSpPr>
        <p:spPr>
          <a:xfrm>
            <a:off x="311700" y="288567"/>
            <a:ext cx="8520600" cy="7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Wind Speed Power Curve</a:t>
            </a:r>
            <a:endParaRPr/>
          </a:p>
        </p:txBody>
      </p:sp>
      <p:pic>
        <p:nvPicPr>
          <p:cNvPr id="133" name="Google Shape;133;p23"/>
          <p:cNvPicPr preferRelativeResize="0"/>
          <p:nvPr/>
        </p:nvPicPr>
        <p:blipFill>
          <a:blip r:embed="rId3">
            <a:alphaModFix/>
          </a:blip>
          <a:stretch>
            <a:fillRect/>
          </a:stretch>
        </p:blipFill>
        <p:spPr>
          <a:xfrm>
            <a:off x="612425" y="1153775"/>
            <a:ext cx="7781574" cy="51720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7" name="Shape 137"/>
        <p:cNvGrpSpPr/>
        <p:nvPr/>
      </p:nvGrpSpPr>
      <p:grpSpPr>
        <a:xfrm>
          <a:off x="0" y="0"/>
          <a:ext cx="0" cy="0"/>
          <a:chOff x="0" y="0"/>
          <a:chExt cx="0" cy="0"/>
        </a:xfrm>
      </p:grpSpPr>
      <p:pic>
        <p:nvPicPr>
          <p:cNvPr descr=" " id="138" name="Google Shape;138;p24" title="Windmill Disaster">
            <a:hlinkClick r:id="rId3"/>
          </p:cNvPr>
          <p:cNvPicPr preferRelativeResize="0"/>
          <p:nvPr/>
        </p:nvPicPr>
        <p:blipFill>
          <a:blip r:embed="rId4">
            <a:alphaModFix/>
          </a:blip>
          <a:stretch>
            <a:fillRect/>
          </a:stretch>
        </p:blipFill>
        <p:spPr>
          <a:xfrm>
            <a:off x="1290088" y="479850"/>
            <a:ext cx="6563825" cy="49228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2" name="Shape 142"/>
        <p:cNvGrpSpPr/>
        <p:nvPr/>
      </p:nvGrpSpPr>
      <p:grpSpPr>
        <a:xfrm>
          <a:off x="0" y="0"/>
          <a:ext cx="0" cy="0"/>
          <a:chOff x="0" y="0"/>
          <a:chExt cx="0" cy="0"/>
        </a:xfrm>
      </p:grpSpPr>
      <p:pic>
        <p:nvPicPr>
          <p:cNvPr id="143" name="Google Shape;143;p25"/>
          <p:cNvPicPr preferRelativeResize="0"/>
          <p:nvPr/>
        </p:nvPicPr>
        <p:blipFill rotWithShape="1">
          <a:blip r:embed="rId3">
            <a:alphaModFix amt="99000"/>
          </a:blip>
          <a:srcRect b="0" l="0" r="10225" t="0"/>
          <a:stretch/>
        </p:blipFill>
        <p:spPr>
          <a:xfrm>
            <a:off x="0" y="0"/>
            <a:ext cx="9259572" cy="6858000"/>
          </a:xfrm>
          <a:prstGeom prst="rect">
            <a:avLst/>
          </a:prstGeom>
          <a:noFill/>
          <a:ln>
            <a:noFill/>
          </a:ln>
        </p:spPr>
      </p:pic>
      <p:sp>
        <p:nvSpPr>
          <p:cNvPr id="144" name="Google Shape;144;p25"/>
          <p:cNvSpPr txBox="1"/>
          <p:nvPr>
            <p:ph idx="1" type="body"/>
          </p:nvPr>
        </p:nvSpPr>
        <p:spPr>
          <a:xfrm>
            <a:off x="262650" y="4502550"/>
            <a:ext cx="4771800" cy="806700"/>
          </a:xfrm>
          <a:prstGeom prst="rect">
            <a:avLst/>
          </a:prstGeom>
          <a:solidFill>
            <a:srgbClr val="CCCCCC">
              <a:alpha val="43460"/>
            </a:srgbClr>
          </a:solidFill>
        </p:spPr>
        <p:txBody>
          <a:bodyPr anchorCtr="0" anchor="ctr" bIns="91425" lIns="91425" spcFirstLastPara="1" rIns="91425" wrap="square" tIns="91425">
            <a:noAutofit/>
          </a:bodyPr>
          <a:lstStyle/>
          <a:p>
            <a:pPr indent="0" lvl="0" marL="0" rtl="0" algn="ctr">
              <a:spcBef>
                <a:spcPts val="0"/>
              </a:spcBef>
              <a:spcAft>
                <a:spcPts val="0"/>
              </a:spcAft>
              <a:buNone/>
            </a:pPr>
            <a:r>
              <a:rPr lang="en" sz="6000">
                <a:solidFill>
                  <a:srgbClr val="000000"/>
                </a:solidFill>
              </a:rPr>
              <a:t>Project Time!</a:t>
            </a:r>
            <a:endParaRPr sz="6000">
              <a:solidFill>
                <a:srgbClr val="000000"/>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8" name="Shape 148"/>
        <p:cNvGrpSpPr/>
        <p:nvPr/>
      </p:nvGrpSpPr>
      <p:grpSpPr>
        <a:xfrm>
          <a:off x="0" y="0"/>
          <a:ext cx="0" cy="0"/>
          <a:chOff x="0" y="0"/>
          <a:chExt cx="0" cy="0"/>
        </a:xfrm>
      </p:grpSpPr>
      <p:sp>
        <p:nvSpPr>
          <p:cNvPr id="149" name="Google Shape;149;p26"/>
          <p:cNvSpPr txBox="1"/>
          <p:nvPr>
            <p:ph type="title"/>
          </p:nvPr>
        </p:nvSpPr>
        <p:spPr>
          <a:xfrm>
            <a:off x="311700" y="517167"/>
            <a:ext cx="8520600" cy="7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Project Teams	</a:t>
            </a:r>
            <a:endParaRPr/>
          </a:p>
        </p:txBody>
      </p:sp>
      <p:sp>
        <p:nvSpPr>
          <p:cNvPr id="150" name="Google Shape;150;p26"/>
          <p:cNvSpPr txBox="1"/>
          <p:nvPr>
            <p:ph idx="1" type="body"/>
          </p:nvPr>
        </p:nvSpPr>
        <p:spPr>
          <a:xfrm>
            <a:off x="464100" y="1536625"/>
            <a:ext cx="8025900" cy="31560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sz="2400"/>
              <a:t>Divide into 5 or 6 teams that are working on wind turbines in specific cities</a:t>
            </a:r>
            <a:endParaRPr sz="2400"/>
          </a:p>
          <a:p>
            <a:pPr indent="-381000" lvl="0" marL="457200" rtl="0" algn="l">
              <a:spcBef>
                <a:spcPts val="0"/>
              </a:spcBef>
              <a:spcAft>
                <a:spcPts val="0"/>
              </a:spcAft>
              <a:buSzPts val="2400"/>
              <a:buChar char="●"/>
            </a:pPr>
            <a:r>
              <a:rPr lang="en" sz="2400"/>
              <a:t>Design a turbine based on your city’s specific problem identified</a:t>
            </a:r>
            <a:endParaRPr sz="2400"/>
          </a:p>
          <a:p>
            <a:pPr indent="-381000" lvl="0" marL="457200" rtl="0" algn="l">
              <a:spcBef>
                <a:spcPts val="0"/>
              </a:spcBef>
              <a:spcAft>
                <a:spcPts val="0"/>
              </a:spcAft>
              <a:buSzPts val="2400"/>
              <a:buChar char="●"/>
            </a:pPr>
            <a:r>
              <a:rPr lang="en" sz="2400"/>
              <a:t>Assume that in all cities, there is enough wind</a:t>
            </a:r>
            <a:endParaRPr sz="24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4" name="Shape 154"/>
        <p:cNvGrpSpPr/>
        <p:nvPr/>
      </p:nvGrpSpPr>
      <p:grpSpPr>
        <a:xfrm>
          <a:off x="0" y="0"/>
          <a:ext cx="0" cy="0"/>
          <a:chOff x="0" y="0"/>
          <a:chExt cx="0" cy="0"/>
        </a:xfrm>
      </p:grpSpPr>
      <p:pic>
        <p:nvPicPr>
          <p:cNvPr id="155" name="Google Shape;155;p27"/>
          <p:cNvPicPr preferRelativeResize="0"/>
          <p:nvPr/>
        </p:nvPicPr>
        <p:blipFill>
          <a:blip r:embed="rId3">
            <a:alphaModFix/>
          </a:blip>
          <a:stretch>
            <a:fillRect/>
          </a:stretch>
        </p:blipFill>
        <p:spPr>
          <a:xfrm>
            <a:off x="0" y="-3775"/>
            <a:ext cx="9144000" cy="6858000"/>
          </a:xfrm>
          <a:prstGeom prst="rect">
            <a:avLst/>
          </a:prstGeom>
          <a:noFill/>
          <a:ln>
            <a:noFill/>
          </a:ln>
        </p:spPr>
      </p:pic>
      <p:sp>
        <p:nvSpPr>
          <p:cNvPr id="156" name="Google Shape;156;p27"/>
          <p:cNvSpPr txBox="1"/>
          <p:nvPr>
            <p:ph type="title"/>
          </p:nvPr>
        </p:nvSpPr>
        <p:spPr>
          <a:xfrm>
            <a:off x="450950" y="220392"/>
            <a:ext cx="8520600" cy="763500"/>
          </a:xfrm>
          <a:prstGeom prst="rect">
            <a:avLst/>
          </a:prstGeom>
          <a:solidFill>
            <a:srgbClr val="000000">
              <a:alpha val="42690"/>
            </a:srgbClr>
          </a:solidFill>
        </p:spPr>
        <p:txBody>
          <a:bodyPr anchorCtr="0" anchor="t" bIns="91425" lIns="91425" spcFirstLastPara="1" rIns="91425" wrap="square" tIns="91425">
            <a:noAutofit/>
          </a:bodyPr>
          <a:lstStyle/>
          <a:p>
            <a:pPr indent="0" lvl="0" marL="0" rtl="0" algn="ctr">
              <a:spcBef>
                <a:spcPts val="0"/>
              </a:spcBef>
              <a:spcAft>
                <a:spcPts val="0"/>
              </a:spcAft>
              <a:buNone/>
            </a:pPr>
            <a:r>
              <a:rPr b="1" lang="en" sz="3400">
                <a:solidFill>
                  <a:srgbClr val="FFFFFF"/>
                </a:solidFill>
              </a:rPr>
              <a:t>Team 1: Offshore</a:t>
            </a:r>
            <a:endParaRPr b="1" sz="3400">
              <a:solidFill>
                <a:srgbClr val="FFFFFF"/>
              </a:solidFill>
            </a:endParaRPr>
          </a:p>
        </p:txBody>
      </p:sp>
      <p:sp>
        <p:nvSpPr>
          <p:cNvPr id="157" name="Google Shape;157;p27"/>
          <p:cNvSpPr txBox="1"/>
          <p:nvPr>
            <p:ph idx="1" type="body"/>
          </p:nvPr>
        </p:nvSpPr>
        <p:spPr>
          <a:xfrm>
            <a:off x="450950" y="1172425"/>
            <a:ext cx="5389200" cy="3311400"/>
          </a:xfrm>
          <a:prstGeom prst="rect">
            <a:avLst/>
          </a:prstGeom>
          <a:solidFill>
            <a:srgbClr val="000000">
              <a:alpha val="42690"/>
            </a:srgbClr>
          </a:solidFill>
        </p:spPr>
        <p:txBody>
          <a:bodyPr anchorCtr="0" anchor="t" bIns="91425" lIns="91425" spcFirstLastPara="1" rIns="91425" wrap="square" tIns="91425">
            <a:noAutofit/>
          </a:bodyPr>
          <a:lstStyle/>
          <a:p>
            <a:pPr indent="0" lvl="0" marL="0" rtl="0" algn="l">
              <a:spcBef>
                <a:spcPts val="1000"/>
              </a:spcBef>
              <a:spcAft>
                <a:spcPts val="0"/>
              </a:spcAft>
              <a:buClr>
                <a:schemeClr val="dk1"/>
              </a:buClr>
              <a:buSzPts val="1100"/>
              <a:buFont typeface="Arial"/>
              <a:buNone/>
            </a:pPr>
            <a:r>
              <a:rPr lang="en" sz="2400">
                <a:solidFill>
                  <a:srgbClr val="FFFFFF"/>
                </a:solidFill>
              </a:rPr>
              <a:t>Cape Cod, MA</a:t>
            </a:r>
            <a:endParaRPr sz="2400">
              <a:solidFill>
                <a:srgbClr val="FFFFFF"/>
              </a:solidFill>
            </a:endParaRPr>
          </a:p>
          <a:p>
            <a:pPr indent="0" lvl="0" marL="0" rtl="0" algn="l">
              <a:spcBef>
                <a:spcPts val="1600"/>
              </a:spcBef>
              <a:spcAft>
                <a:spcPts val="0"/>
              </a:spcAft>
              <a:buClr>
                <a:schemeClr val="dk1"/>
              </a:buClr>
              <a:buSzPts val="1100"/>
              <a:buFont typeface="Arial"/>
              <a:buNone/>
            </a:pPr>
            <a:r>
              <a:rPr lang="en" sz="2400">
                <a:solidFill>
                  <a:srgbClr val="FFFFFF"/>
                </a:solidFill>
              </a:rPr>
              <a:t>Beach town, main industry that brings in profit is tourism and vacationers</a:t>
            </a:r>
            <a:endParaRPr sz="2400">
              <a:solidFill>
                <a:srgbClr val="FFFFFF"/>
              </a:solidFill>
            </a:endParaRPr>
          </a:p>
          <a:p>
            <a:pPr indent="0" lvl="0" marL="0" rtl="0" algn="l">
              <a:spcBef>
                <a:spcPts val="1600"/>
              </a:spcBef>
              <a:spcAft>
                <a:spcPts val="1600"/>
              </a:spcAft>
              <a:buClr>
                <a:schemeClr val="dk1"/>
              </a:buClr>
              <a:buSzPts val="1100"/>
              <a:buFont typeface="Arial"/>
              <a:buNone/>
            </a:pPr>
            <a:r>
              <a:rPr lang="en" sz="2400">
                <a:solidFill>
                  <a:srgbClr val="FFFFFF"/>
                </a:solidFill>
              </a:rPr>
              <a:t>The city is afraid that the look of a large wind turbine will be unpleasant and will deter tourists</a:t>
            </a:r>
            <a:endParaRPr sz="2400">
              <a:solidFill>
                <a:srgbClr val="FFFFFF"/>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1" name="Shape 161"/>
        <p:cNvGrpSpPr/>
        <p:nvPr/>
      </p:nvGrpSpPr>
      <p:grpSpPr>
        <a:xfrm>
          <a:off x="0" y="0"/>
          <a:ext cx="0" cy="0"/>
          <a:chOff x="0" y="0"/>
          <a:chExt cx="0" cy="0"/>
        </a:xfrm>
      </p:grpSpPr>
      <p:pic>
        <p:nvPicPr>
          <p:cNvPr id="162" name="Google Shape;162;p28"/>
          <p:cNvPicPr preferRelativeResize="0"/>
          <p:nvPr/>
        </p:nvPicPr>
        <p:blipFill>
          <a:blip r:embed="rId3">
            <a:alphaModFix/>
          </a:blip>
          <a:stretch>
            <a:fillRect/>
          </a:stretch>
        </p:blipFill>
        <p:spPr>
          <a:xfrm>
            <a:off x="0" y="-13"/>
            <a:ext cx="9144000" cy="8953516"/>
          </a:xfrm>
          <a:prstGeom prst="rect">
            <a:avLst/>
          </a:prstGeom>
          <a:noFill/>
          <a:ln>
            <a:noFill/>
          </a:ln>
        </p:spPr>
      </p:pic>
      <p:sp>
        <p:nvSpPr>
          <p:cNvPr id="163" name="Google Shape;163;p28"/>
          <p:cNvSpPr txBox="1"/>
          <p:nvPr>
            <p:ph type="title"/>
          </p:nvPr>
        </p:nvSpPr>
        <p:spPr>
          <a:xfrm>
            <a:off x="311700" y="150767"/>
            <a:ext cx="8520600" cy="763500"/>
          </a:xfrm>
          <a:prstGeom prst="rect">
            <a:avLst/>
          </a:prstGeom>
          <a:solidFill>
            <a:srgbClr val="000000">
              <a:alpha val="42690"/>
            </a:srgbClr>
          </a:solidFill>
        </p:spPr>
        <p:txBody>
          <a:bodyPr anchorCtr="0" anchor="t" bIns="91425" lIns="91425" spcFirstLastPara="1" rIns="91425" wrap="square" tIns="91425">
            <a:noAutofit/>
          </a:bodyPr>
          <a:lstStyle/>
          <a:p>
            <a:pPr indent="0" lvl="0" marL="0" rtl="0" algn="ctr">
              <a:spcBef>
                <a:spcPts val="0"/>
              </a:spcBef>
              <a:spcAft>
                <a:spcPts val="0"/>
              </a:spcAft>
              <a:buNone/>
            </a:pPr>
            <a:r>
              <a:rPr b="1" lang="en" sz="3400">
                <a:solidFill>
                  <a:srgbClr val="FFFFFF"/>
                </a:solidFill>
              </a:rPr>
              <a:t>Team 2: Storm </a:t>
            </a:r>
            <a:endParaRPr b="1" sz="3400">
              <a:solidFill>
                <a:srgbClr val="FFFFFF"/>
              </a:solidFill>
            </a:endParaRPr>
          </a:p>
        </p:txBody>
      </p:sp>
      <p:sp>
        <p:nvSpPr>
          <p:cNvPr id="164" name="Google Shape;164;p28"/>
          <p:cNvSpPr txBox="1"/>
          <p:nvPr>
            <p:ph idx="1" type="body"/>
          </p:nvPr>
        </p:nvSpPr>
        <p:spPr>
          <a:xfrm>
            <a:off x="3506050" y="1177075"/>
            <a:ext cx="5389200" cy="3073800"/>
          </a:xfrm>
          <a:prstGeom prst="rect">
            <a:avLst/>
          </a:prstGeom>
          <a:solidFill>
            <a:srgbClr val="000000">
              <a:alpha val="42690"/>
            </a:srgbClr>
          </a:solidFill>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FFFF"/>
                </a:solidFill>
              </a:rPr>
              <a:t>Kaua’i, Hawaii</a:t>
            </a:r>
            <a:endParaRPr sz="2400">
              <a:solidFill>
                <a:srgbClr val="FFFFFF"/>
              </a:solidFill>
            </a:endParaRPr>
          </a:p>
          <a:p>
            <a:pPr indent="0" lvl="0" marL="0" rtl="0" algn="l">
              <a:spcBef>
                <a:spcPts val="1600"/>
              </a:spcBef>
              <a:spcAft>
                <a:spcPts val="0"/>
              </a:spcAft>
              <a:buNone/>
            </a:pPr>
            <a:r>
              <a:rPr lang="en" sz="2400">
                <a:solidFill>
                  <a:srgbClr val="FFFFFF"/>
                </a:solidFill>
              </a:rPr>
              <a:t>High risk of hurricanes</a:t>
            </a:r>
            <a:endParaRPr sz="2400">
              <a:solidFill>
                <a:srgbClr val="FFFFFF"/>
              </a:solidFill>
            </a:endParaRPr>
          </a:p>
          <a:p>
            <a:pPr indent="0" lvl="0" marL="0" rtl="0" algn="l">
              <a:spcBef>
                <a:spcPts val="1600"/>
              </a:spcBef>
              <a:spcAft>
                <a:spcPts val="0"/>
              </a:spcAft>
              <a:buNone/>
            </a:pPr>
            <a:r>
              <a:rPr lang="en" sz="2400">
                <a:solidFill>
                  <a:srgbClr val="FFFFFF"/>
                </a:solidFill>
              </a:rPr>
              <a:t>Residents are concerned that if a wind turbine is installed on the island, it may break during a large storm. </a:t>
            </a:r>
            <a:endParaRPr sz="2400">
              <a:solidFill>
                <a:srgbClr val="FFFFFF"/>
              </a:solidFill>
            </a:endParaRPr>
          </a:p>
          <a:p>
            <a:pPr indent="0" lvl="0" marL="0" rtl="0" algn="l">
              <a:spcBef>
                <a:spcPts val="1600"/>
              </a:spcBef>
              <a:spcAft>
                <a:spcPts val="160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8" name="Shape 168"/>
        <p:cNvGrpSpPr/>
        <p:nvPr/>
      </p:nvGrpSpPr>
      <p:grpSpPr>
        <a:xfrm>
          <a:off x="0" y="0"/>
          <a:ext cx="0" cy="0"/>
          <a:chOff x="0" y="0"/>
          <a:chExt cx="0" cy="0"/>
        </a:xfrm>
      </p:grpSpPr>
      <p:pic>
        <p:nvPicPr>
          <p:cNvPr id="169" name="Google Shape;169;p29"/>
          <p:cNvPicPr preferRelativeResize="0"/>
          <p:nvPr/>
        </p:nvPicPr>
        <p:blipFill rotWithShape="1">
          <a:blip r:embed="rId3">
            <a:alphaModFix/>
          </a:blip>
          <a:srcRect b="0" l="22893" r="29697" t="0"/>
          <a:stretch/>
        </p:blipFill>
        <p:spPr>
          <a:xfrm>
            <a:off x="133350" y="-64225"/>
            <a:ext cx="9144000" cy="7012125"/>
          </a:xfrm>
          <a:prstGeom prst="rect">
            <a:avLst/>
          </a:prstGeom>
          <a:noFill/>
          <a:ln>
            <a:noFill/>
          </a:ln>
        </p:spPr>
      </p:pic>
      <p:sp>
        <p:nvSpPr>
          <p:cNvPr id="170" name="Google Shape;170;p29"/>
          <p:cNvSpPr txBox="1"/>
          <p:nvPr>
            <p:ph type="title"/>
          </p:nvPr>
        </p:nvSpPr>
        <p:spPr>
          <a:xfrm>
            <a:off x="311700" y="243033"/>
            <a:ext cx="8520600" cy="763500"/>
          </a:xfrm>
          <a:prstGeom prst="rect">
            <a:avLst/>
          </a:prstGeom>
          <a:solidFill>
            <a:srgbClr val="000000">
              <a:alpha val="41920"/>
            </a:srgbClr>
          </a:solidFill>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FFFF"/>
                </a:solidFill>
              </a:rPr>
              <a:t>Team 3: Noise and Aesthetic Complaints</a:t>
            </a:r>
            <a:endParaRPr b="1">
              <a:solidFill>
                <a:srgbClr val="FFFFFF"/>
              </a:solidFill>
            </a:endParaRPr>
          </a:p>
        </p:txBody>
      </p:sp>
      <p:sp>
        <p:nvSpPr>
          <p:cNvPr id="171" name="Google Shape;171;p29"/>
          <p:cNvSpPr txBox="1"/>
          <p:nvPr>
            <p:ph idx="1" type="body"/>
          </p:nvPr>
        </p:nvSpPr>
        <p:spPr>
          <a:xfrm>
            <a:off x="434350" y="2363075"/>
            <a:ext cx="6860400" cy="3364800"/>
          </a:xfrm>
          <a:prstGeom prst="rect">
            <a:avLst/>
          </a:prstGeom>
          <a:solidFill>
            <a:srgbClr val="000000">
              <a:alpha val="68850"/>
            </a:srgbClr>
          </a:solidFill>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FFFF"/>
                </a:solidFill>
              </a:rPr>
              <a:t>Copenhagen, Denmark</a:t>
            </a:r>
            <a:endParaRPr sz="2400">
              <a:solidFill>
                <a:srgbClr val="FFFFFF"/>
              </a:solidFill>
            </a:endParaRPr>
          </a:p>
          <a:p>
            <a:pPr indent="0" lvl="0" marL="0" rtl="0" algn="l">
              <a:spcBef>
                <a:spcPts val="1600"/>
              </a:spcBef>
              <a:spcAft>
                <a:spcPts val="0"/>
              </a:spcAft>
              <a:buNone/>
            </a:pPr>
            <a:r>
              <a:rPr lang="en" sz="2400">
                <a:solidFill>
                  <a:srgbClr val="FFFFFF"/>
                </a:solidFill>
              </a:rPr>
              <a:t>Population of 1.2M</a:t>
            </a:r>
            <a:endParaRPr sz="2400">
              <a:solidFill>
                <a:srgbClr val="FFFFFF"/>
              </a:solidFill>
            </a:endParaRPr>
          </a:p>
          <a:p>
            <a:pPr indent="0" lvl="0" marL="0" rtl="0" algn="l">
              <a:spcBef>
                <a:spcPts val="1600"/>
              </a:spcBef>
              <a:spcAft>
                <a:spcPts val="0"/>
              </a:spcAft>
              <a:buNone/>
            </a:pPr>
            <a:r>
              <a:rPr lang="en" sz="2400">
                <a:solidFill>
                  <a:srgbClr val="FFFFFF"/>
                </a:solidFill>
              </a:rPr>
              <a:t>Residents are worried about the incredibly loud wind turbine disrupting their sleep. Additionally, residents are concerned that the aesthetics of the wind turbine will lower their land values.</a:t>
            </a:r>
            <a:endParaRPr sz="2400">
              <a:solidFill>
                <a:srgbClr val="FFFFFF"/>
              </a:solidFill>
            </a:endParaRPr>
          </a:p>
          <a:p>
            <a:pPr indent="0" lvl="0" marL="0" rtl="0" algn="l">
              <a:spcBef>
                <a:spcPts val="1600"/>
              </a:spcBef>
              <a:spcAft>
                <a:spcPts val="1600"/>
              </a:spcAft>
              <a:buNone/>
            </a:pPr>
            <a:r>
              <a:t/>
            </a:r>
            <a:endParaRPr>
              <a:solidFill>
                <a:srgbClr val="666666"/>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5" name="Shape 175"/>
        <p:cNvGrpSpPr/>
        <p:nvPr/>
      </p:nvGrpSpPr>
      <p:grpSpPr>
        <a:xfrm>
          <a:off x="0" y="0"/>
          <a:ext cx="0" cy="0"/>
          <a:chOff x="0" y="0"/>
          <a:chExt cx="0" cy="0"/>
        </a:xfrm>
      </p:grpSpPr>
      <p:pic>
        <p:nvPicPr>
          <p:cNvPr id="176" name="Google Shape;176;p30"/>
          <p:cNvPicPr preferRelativeResize="0"/>
          <p:nvPr/>
        </p:nvPicPr>
        <p:blipFill>
          <a:blip r:embed="rId3">
            <a:alphaModFix/>
          </a:blip>
          <a:stretch>
            <a:fillRect/>
          </a:stretch>
        </p:blipFill>
        <p:spPr>
          <a:xfrm>
            <a:off x="0" y="0"/>
            <a:ext cx="9143999" cy="6858000"/>
          </a:xfrm>
          <a:prstGeom prst="rect">
            <a:avLst/>
          </a:prstGeom>
          <a:noFill/>
          <a:ln>
            <a:noFill/>
          </a:ln>
        </p:spPr>
      </p:pic>
      <p:sp>
        <p:nvSpPr>
          <p:cNvPr id="177" name="Google Shape;177;p30"/>
          <p:cNvSpPr txBox="1"/>
          <p:nvPr>
            <p:ph type="title"/>
          </p:nvPr>
        </p:nvSpPr>
        <p:spPr>
          <a:xfrm>
            <a:off x="311700" y="150767"/>
            <a:ext cx="8520600" cy="763500"/>
          </a:xfrm>
          <a:prstGeom prst="rect">
            <a:avLst/>
          </a:prstGeom>
          <a:solidFill>
            <a:srgbClr val="000000">
              <a:alpha val="42690"/>
            </a:srgbClr>
          </a:solidFill>
        </p:spPr>
        <p:txBody>
          <a:bodyPr anchorCtr="0" anchor="t" bIns="91425" lIns="91425" spcFirstLastPara="1" rIns="91425" wrap="square" tIns="91425">
            <a:noAutofit/>
          </a:bodyPr>
          <a:lstStyle/>
          <a:p>
            <a:pPr indent="0" lvl="0" marL="0" rtl="0" algn="ctr">
              <a:spcBef>
                <a:spcPts val="0"/>
              </a:spcBef>
              <a:spcAft>
                <a:spcPts val="0"/>
              </a:spcAft>
              <a:buNone/>
            </a:pPr>
            <a:r>
              <a:rPr b="1" lang="en" sz="3400">
                <a:solidFill>
                  <a:srgbClr val="FFFFFF"/>
                </a:solidFill>
              </a:rPr>
              <a:t>Team 4: Farmland </a:t>
            </a:r>
            <a:endParaRPr b="1" sz="3400">
              <a:solidFill>
                <a:srgbClr val="FFFFFF"/>
              </a:solidFill>
            </a:endParaRPr>
          </a:p>
        </p:txBody>
      </p:sp>
      <p:sp>
        <p:nvSpPr>
          <p:cNvPr id="178" name="Google Shape;178;p30"/>
          <p:cNvSpPr txBox="1"/>
          <p:nvPr>
            <p:ph idx="1" type="body"/>
          </p:nvPr>
        </p:nvSpPr>
        <p:spPr>
          <a:xfrm>
            <a:off x="3443100" y="1594825"/>
            <a:ext cx="5389200" cy="2889000"/>
          </a:xfrm>
          <a:prstGeom prst="rect">
            <a:avLst/>
          </a:prstGeom>
          <a:solidFill>
            <a:srgbClr val="000000">
              <a:alpha val="42690"/>
            </a:srgbClr>
          </a:solidFill>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400">
                <a:solidFill>
                  <a:srgbClr val="FFFFFF"/>
                </a:solidFill>
              </a:rPr>
              <a:t>Wisconsin, USA</a:t>
            </a:r>
            <a:endParaRPr sz="2400">
              <a:solidFill>
                <a:srgbClr val="FFFFFF"/>
              </a:solidFill>
            </a:endParaRPr>
          </a:p>
          <a:p>
            <a:pPr indent="0" lvl="0" marL="0" rtl="0" algn="l">
              <a:spcBef>
                <a:spcPts val="1600"/>
              </a:spcBef>
              <a:spcAft>
                <a:spcPts val="0"/>
              </a:spcAft>
              <a:buClr>
                <a:schemeClr val="dk1"/>
              </a:buClr>
              <a:buSzPts val="1100"/>
              <a:buFont typeface="Arial"/>
              <a:buNone/>
            </a:pPr>
            <a:r>
              <a:rPr lang="en" sz="2400">
                <a:solidFill>
                  <a:srgbClr val="FFFFFF"/>
                </a:solidFill>
              </a:rPr>
              <a:t>Large percentage of farmland</a:t>
            </a:r>
            <a:endParaRPr sz="2400">
              <a:solidFill>
                <a:srgbClr val="FFFFFF"/>
              </a:solidFill>
            </a:endParaRPr>
          </a:p>
          <a:p>
            <a:pPr indent="0" lvl="0" marL="0" rtl="0" algn="l">
              <a:spcBef>
                <a:spcPts val="1600"/>
              </a:spcBef>
              <a:spcAft>
                <a:spcPts val="1600"/>
              </a:spcAft>
              <a:buNone/>
            </a:pPr>
            <a:r>
              <a:rPr lang="en" sz="2400">
                <a:solidFill>
                  <a:srgbClr val="FFFFFF"/>
                </a:solidFill>
              </a:rPr>
              <a:t>Farmers are concerned that the wind turbine is going to block the sun from their crops. </a:t>
            </a:r>
            <a:endParaRPr sz="2400">
              <a:solidFill>
                <a:srgbClr val="FFFFFF"/>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2" name="Shape 182"/>
        <p:cNvGrpSpPr/>
        <p:nvPr/>
      </p:nvGrpSpPr>
      <p:grpSpPr>
        <a:xfrm>
          <a:off x="0" y="0"/>
          <a:ext cx="0" cy="0"/>
          <a:chOff x="0" y="0"/>
          <a:chExt cx="0" cy="0"/>
        </a:xfrm>
      </p:grpSpPr>
      <p:pic>
        <p:nvPicPr>
          <p:cNvPr id="183" name="Google Shape;183;p31"/>
          <p:cNvPicPr preferRelativeResize="0"/>
          <p:nvPr/>
        </p:nvPicPr>
        <p:blipFill>
          <a:blip r:embed="rId3">
            <a:alphaModFix/>
          </a:blip>
          <a:stretch>
            <a:fillRect/>
          </a:stretch>
        </p:blipFill>
        <p:spPr>
          <a:xfrm>
            <a:off x="0" y="0"/>
            <a:ext cx="9143997" cy="6858001"/>
          </a:xfrm>
          <a:prstGeom prst="rect">
            <a:avLst/>
          </a:prstGeom>
          <a:noFill/>
          <a:ln>
            <a:noFill/>
          </a:ln>
        </p:spPr>
      </p:pic>
      <p:sp>
        <p:nvSpPr>
          <p:cNvPr id="184" name="Google Shape;184;p31"/>
          <p:cNvSpPr txBox="1"/>
          <p:nvPr>
            <p:ph idx="1" type="body"/>
          </p:nvPr>
        </p:nvSpPr>
        <p:spPr>
          <a:xfrm>
            <a:off x="311700" y="1107425"/>
            <a:ext cx="5136300" cy="2297100"/>
          </a:xfrm>
          <a:prstGeom prst="rect">
            <a:avLst/>
          </a:prstGeom>
          <a:solidFill>
            <a:srgbClr val="000000">
              <a:alpha val="42690"/>
            </a:srgbClr>
          </a:solidFill>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FFFF"/>
                </a:solidFill>
              </a:rPr>
              <a:t>Los Roques, Venezuela</a:t>
            </a:r>
            <a:endParaRPr sz="2400">
              <a:solidFill>
                <a:srgbClr val="FFFFFF"/>
              </a:solidFill>
            </a:endParaRPr>
          </a:p>
          <a:p>
            <a:pPr indent="0" lvl="0" marL="0" rtl="0" algn="l">
              <a:spcBef>
                <a:spcPts val="1600"/>
              </a:spcBef>
              <a:spcAft>
                <a:spcPts val="0"/>
              </a:spcAft>
              <a:buNone/>
            </a:pPr>
            <a:r>
              <a:rPr lang="en" sz="2400">
                <a:solidFill>
                  <a:srgbClr val="FFFFFF"/>
                </a:solidFill>
              </a:rPr>
              <a:t>Kite surfing is very popular there</a:t>
            </a:r>
            <a:endParaRPr sz="2400">
              <a:solidFill>
                <a:srgbClr val="FFFFFF"/>
              </a:solidFill>
            </a:endParaRPr>
          </a:p>
          <a:p>
            <a:pPr indent="0" lvl="0" marL="0" rtl="0" algn="l">
              <a:spcBef>
                <a:spcPts val="1600"/>
              </a:spcBef>
              <a:spcAft>
                <a:spcPts val="1600"/>
              </a:spcAft>
              <a:buNone/>
            </a:pPr>
            <a:r>
              <a:rPr lang="en" sz="2400">
                <a:solidFill>
                  <a:srgbClr val="FFFFFF"/>
                </a:solidFill>
              </a:rPr>
              <a:t>The native birds are very special to the community</a:t>
            </a:r>
            <a:endParaRPr sz="2400">
              <a:solidFill>
                <a:srgbClr val="FFFFFF"/>
              </a:solidFill>
            </a:endParaRPr>
          </a:p>
        </p:txBody>
      </p:sp>
      <p:sp>
        <p:nvSpPr>
          <p:cNvPr id="185" name="Google Shape;185;p31"/>
          <p:cNvSpPr txBox="1"/>
          <p:nvPr>
            <p:ph type="title"/>
          </p:nvPr>
        </p:nvSpPr>
        <p:spPr>
          <a:xfrm>
            <a:off x="311700" y="150767"/>
            <a:ext cx="8520600" cy="763500"/>
          </a:xfrm>
          <a:prstGeom prst="rect">
            <a:avLst/>
          </a:prstGeom>
          <a:solidFill>
            <a:srgbClr val="000000">
              <a:alpha val="42690"/>
            </a:srgbClr>
          </a:solidFill>
        </p:spPr>
        <p:txBody>
          <a:bodyPr anchorCtr="0" anchor="t" bIns="91425" lIns="91425" spcFirstLastPara="1" rIns="91425" wrap="square" tIns="91425">
            <a:noAutofit/>
          </a:bodyPr>
          <a:lstStyle/>
          <a:p>
            <a:pPr indent="0" lvl="0" marL="0" rtl="0" algn="ctr">
              <a:spcBef>
                <a:spcPts val="0"/>
              </a:spcBef>
              <a:spcAft>
                <a:spcPts val="0"/>
              </a:spcAft>
              <a:buNone/>
            </a:pPr>
            <a:r>
              <a:rPr b="1" lang="en" sz="3400">
                <a:solidFill>
                  <a:srgbClr val="FFFFFF"/>
                </a:solidFill>
              </a:rPr>
              <a:t>Team 5: Harm to Wildlife </a:t>
            </a:r>
            <a:endParaRPr b="1" sz="3400">
              <a:solidFill>
                <a:srgbClr val="FFFFFF"/>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 name="Shape 59"/>
        <p:cNvGrpSpPr/>
        <p:nvPr/>
      </p:nvGrpSpPr>
      <p:grpSpPr>
        <a:xfrm>
          <a:off x="0" y="0"/>
          <a:ext cx="0" cy="0"/>
          <a:chOff x="0" y="0"/>
          <a:chExt cx="0" cy="0"/>
        </a:xfrm>
      </p:grpSpPr>
      <p:pic>
        <p:nvPicPr>
          <p:cNvPr id="60" name="Google Shape;60;p14"/>
          <p:cNvPicPr preferRelativeResize="0"/>
          <p:nvPr/>
        </p:nvPicPr>
        <p:blipFill rotWithShape="1">
          <a:blip r:embed="rId3">
            <a:alphaModFix/>
          </a:blip>
          <a:srcRect b="0" l="4968" r="11524" t="0"/>
          <a:stretch/>
        </p:blipFill>
        <p:spPr>
          <a:xfrm>
            <a:off x="9975" y="0"/>
            <a:ext cx="9144000" cy="6858000"/>
          </a:xfrm>
          <a:prstGeom prst="rect">
            <a:avLst/>
          </a:prstGeom>
          <a:noFill/>
          <a:ln>
            <a:noFill/>
          </a:ln>
        </p:spPr>
      </p:pic>
      <p:sp>
        <p:nvSpPr>
          <p:cNvPr id="61" name="Google Shape;61;p14"/>
          <p:cNvSpPr txBox="1"/>
          <p:nvPr>
            <p:ph type="title"/>
          </p:nvPr>
        </p:nvSpPr>
        <p:spPr>
          <a:xfrm>
            <a:off x="311700" y="462651"/>
            <a:ext cx="4683900" cy="1723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3000"/>
              <a:t>What is wind?</a:t>
            </a:r>
            <a:endParaRPr sz="3000"/>
          </a:p>
          <a:p>
            <a:pPr indent="0" lvl="0" marL="0" rtl="0" algn="l">
              <a:lnSpc>
                <a:spcPct val="115000"/>
              </a:lnSpc>
              <a:spcBef>
                <a:spcPts val="0"/>
              </a:spcBef>
              <a:spcAft>
                <a:spcPts val="0"/>
              </a:spcAft>
              <a:buNone/>
            </a:pPr>
            <a:r>
              <a:rPr lang="en" sz="3000"/>
              <a:t>Where does it come from?</a:t>
            </a:r>
            <a:endParaRPr sz="30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9" name="Shape 189"/>
        <p:cNvGrpSpPr/>
        <p:nvPr/>
      </p:nvGrpSpPr>
      <p:grpSpPr>
        <a:xfrm>
          <a:off x="0" y="0"/>
          <a:ext cx="0" cy="0"/>
          <a:chOff x="0" y="0"/>
          <a:chExt cx="0" cy="0"/>
        </a:xfrm>
      </p:grpSpPr>
      <p:pic>
        <p:nvPicPr>
          <p:cNvPr id="190" name="Google Shape;190;p32"/>
          <p:cNvPicPr preferRelativeResize="0"/>
          <p:nvPr/>
        </p:nvPicPr>
        <p:blipFill rotWithShape="1">
          <a:blip r:embed="rId3">
            <a:alphaModFix/>
          </a:blip>
          <a:srcRect b="0" l="0" r="12056" t="0"/>
          <a:stretch/>
        </p:blipFill>
        <p:spPr>
          <a:xfrm>
            <a:off x="0" y="0"/>
            <a:ext cx="9144000" cy="6858000"/>
          </a:xfrm>
          <a:prstGeom prst="rect">
            <a:avLst/>
          </a:prstGeom>
          <a:noFill/>
          <a:ln>
            <a:noFill/>
          </a:ln>
        </p:spPr>
      </p:pic>
      <p:sp>
        <p:nvSpPr>
          <p:cNvPr id="191" name="Google Shape;191;p32"/>
          <p:cNvSpPr txBox="1"/>
          <p:nvPr>
            <p:ph type="title"/>
          </p:nvPr>
        </p:nvSpPr>
        <p:spPr>
          <a:xfrm>
            <a:off x="311700" y="150767"/>
            <a:ext cx="8520600" cy="763500"/>
          </a:xfrm>
          <a:prstGeom prst="rect">
            <a:avLst/>
          </a:prstGeom>
          <a:solidFill>
            <a:srgbClr val="000000">
              <a:alpha val="42690"/>
            </a:srgbClr>
          </a:solidFill>
        </p:spPr>
        <p:txBody>
          <a:bodyPr anchorCtr="0" anchor="t" bIns="91425" lIns="91425" spcFirstLastPara="1" rIns="91425" wrap="square" tIns="91425">
            <a:noAutofit/>
          </a:bodyPr>
          <a:lstStyle/>
          <a:p>
            <a:pPr indent="0" lvl="0" marL="0" rtl="0" algn="ctr">
              <a:spcBef>
                <a:spcPts val="0"/>
              </a:spcBef>
              <a:spcAft>
                <a:spcPts val="0"/>
              </a:spcAft>
              <a:buNone/>
            </a:pPr>
            <a:r>
              <a:rPr b="1" lang="en" sz="3400">
                <a:solidFill>
                  <a:srgbClr val="FFFFFF"/>
                </a:solidFill>
              </a:rPr>
              <a:t>Team 6: Noise </a:t>
            </a:r>
            <a:endParaRPr b="1" sz="3400">
              <a:solidFill>
                <a:srgbClr val="FFFFFF"/>
              </a:solidFill>
            </a:endParaRPr>
          </a:p>
        </p:txBody>
      </p:sp>
      <p:sp>
        <p:nvSpPr>
          <p:cNvPr id="192" name="Google Shape;192;p32"/>
          <p:cNvSpPr txBox="1"/>
          <p:nvPr>
            <p:ph idx="1" type="body"/>
          </p:nvPr>
        </p:nvSpPr>
        <p:spPr>
          <a:xfrm>
            <a:off x="3443100" y="1444975"/>
            <a:ext cx="5389200" cy="2854500"/>
          </a:xfrm>
          <a:prstGeom prst="rect">
            <a:avLst/>
          </a:prstGeom>
          <a:solidFill>
            <a:srgbClr val="000000">
              <a:alpha val="42690"/>
            </a:srgbClr>
          </a:solidFill>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FFFF"/>
                </a:solidFill>
              </a:rPr>
              <a:t>Hong Kong Wind</a:t>
            </a:r>
            <a:endParaRPr sz="2400">
              <a:solidFill>
                <a:srgbClr val="FFFFFF"/>
              </a:solidFill>
            </a:endParaRPr>
          </a:p>
          <a:p>
            <a:pPr indent="0" lvl="0" marL="0" rtl="0" algn="l">
              <a:spcBef>
                <a:spcPts val="1600"/>
              </a:spcBef>
              <a:spcAft>
                <a:spcPts val="0"/>
              </a:spcAft>
              <a:buNone/>
            </a:pPr>
            <a:r>
              <a:rPr lang="en" sz="2400">
                <a:solidFill>
                  <a:srgbClr val="FFFFFF"/>
                </a:solidFill>
              </a:rPr>
              <a:t>Tai </a:t>
            </a:r>
            <a:r>
              <a:rPr lang="en" sz="2400">
                <a:solidFill>
                  <a:srgbClr val="FFFFFF"/>
                </a:solidFill>
              </a:rPr>
              <a:t>Ling on Lamma Island, Hong Kong</a:t>
            </a:r>
            <a:endParaRPr sz="2400">
              <a:solidFill>
                <a:srgbClr val="FFFFFF"/>
              </a:solidFill>
            </a:endParaRPr>
          </a:p>
          <a:p>
            <a:pPr indent="0" lvl="0" marL="0" rtl="0" algn="l">
              <a:spcBef>
                <a:spcPts val="1600"/>
              </a:spcBef>
              <a:spcAft>
                <a:spcPts val="0"/>
              </a:spcAft>
              <a:buNone/>
            </a:pPr>
            <a:r>
              <a:rPr lang="en" sz="2400">
                <a:solidFill>
                  <a:srgbClr val="FFFFFF"/>
                </a:solidFill>
              </a:rPr>
              <a:t>Peaceful, tranquil, quiet</a:t>
            </a:r>
            <a:endParaRPr sz="2400">
              <a:solidFill>
                <a:srgbClr val="FFFFFF"/>
              </a:solidFill>
            </a:endParaRPr>
          </a:p>
          <a:p>
            <a:pPr indent="0" lvl="0" marL="0" rtl="0" algn="l">
              <a:spcBef>
                <a:spcPts val="1600"/>
              </a:spcBef>
              <a:spcAft>
                <a:spcPts val="1600"/>
              </a:spcAft>
              <a:buNone/>
            </a:pPr>
            <a:r>
              <a:rPr lang="en" sz="2400">
                <a:solidFill>
                  <a:srgbClr val="FFFFFF"/>
                </a:solidFill>
              </a:rPr>
              <a:t>Wind turbines can be loud, concern about disruption</a:t>
            </a:r>
            <a:endParaRPr sz="2400">
              <a:solidFill>
                <a:srgbClr val="FFFFFF"/>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6" name="Shape 196"/>
        <p:cNvGrpSpPr/>
        <p:nvPr/>
      </p:nvGrpSpPr>
      <p:grpSpPr>
        <a:xfrm>
          <a:off x="0" y="0"/>
          <a:ext cx="0" cy="0"/>
          <a:chOff x="0" y="0"/>
          <a:chExt cx="0" cy="0"/>
        </a:xfrm>
      </p:grpSpPr>
      <p:sp>
        <p:nvSpPr>
          <p:cNvPr id="197" name="Google Shape;197;p33"/>
          <p:cNvSpPr txBox="1"/>
          <p:nvPr>
            <p:ph type="title"/>
          </p:nvPr>
        </p:nvSpPr>
        <p:spPr>
          <a:xfrm>
            <a:off x="311700" y="2867800"/>
            <a:ext cx="8520600" cy="1122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Time to Pitch!!lol</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 name="Shape 65"/>
        <p:cNvGrpSpPr/>
        <p:nvPr/>
      </p:nvGrpSpPr>
      <p:grpSpPr>
        <a:xfrm>
          <a:off x="0" y="0"/>
          <a:ext cx="0" cy="0"/>
          <a:chOff x="0" y="0"/>
          <a:chExt cx="0" cy="0"/>
        </a:xfrm>
      </p:grpSpPr>
      <p:pic>
        <p:nvPicPr>
          <p:cNvPr id="66" name="Google Shape;66;p15"/>
          <p:cNvPicPr preferRelativeResize="0"/>
          <p:nvPr/>
        </p:nvPicPr>
        <p:blipFill>
          <a:blip r:embed="rId3">
            <a:alphaModFix/>
          </a:blip>
          <a:stretch>
            <a:fillRect/>
          </a:stretch>
        </p:blipFill>
        <p:spPr>
          <a:xfrm>
            <a:off x="-179300" y="0"/>
            <a:ext cx="9323300" cy="6992475"/>
          </a:xfrm>
          <a:prstGeom prst="rect">
            <a:avLst/>
          </a:prstGeom>
          <a:noFill/>
          <a:ln>
            <a:noFill/>
          </a:ln>
        </p:spPr>
      </p:pic>
      <p:sp>
        <p:nvSpPr>
          <p:cNvPr id="67" name="Google Shape;67;p15"/>
          <p:cNvSpPr txBox="1"/>
          <p:nvPr>
            <p:ph idx="1" type="body"/>
          </p:nvPr>
        </p:nvSpPr>
        <p:spPr>
          <a:xfrm>
            <a:off x="1668700" y="2545152"/>
            <a:ext cx="5448000" cy="726900"/>
          </a:xfrm>
          <a:prstGeom prst="rect">
            <a:avLst/>
          </a:prstGeom>
          <a:solidFill>
            <a:srgbClr val="000000">
              <a:alpha val="59620"/>
            </a:srgbClr>
          </a:solidFill>
        </p:spPr>
        <p:txBody>
          <a:bodyPr anchorCtr="0" anchor="t" bIns="91425" lIns="91425" spcFirstLastPara="1" rIns="91425" wrap="square" tIns="91425">
            <a:noAutofit/>
          </a:bodyPr>
          <a:lstStyle/>
          <a:p>
            <a:pPr indent="0" lvl="0" marL="0" rtl="0" algn="ctr">
              <a:spcBef>
                <a:spcPts val="0"/>
              </a:spcBef>
              <a:spcAft>
                <a:spcPts val="1600"/>
              </a:spcAft>
              <a:buNone/>
            </a:pPr>
            <a:r>
              <a:rPr lang="en" sz="3000" u="sng">
                <a:solidFill>
                  <a:srgbClr val="FFFFFF"/>
                </a:solidFill>
                <a:hlinkClick r:id="rId4"/>
              </a:rPr>
              <a:t>Wind in Hong Kong via Windy</a:t>
            </a:r>
            <a:endParaRPr sz="3000">
              <a:solidFill>
                <a:srgbClr val="FFFFFF"/>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 name="Shape 71"/>
        <p:cNvGrpSpPr/>
        <p:nvPr/>
      </p:nvGrpSpPr>
      <p:grpSpPr>
        <a:xfrm>
          <a:off x="0" y="0"/>
          <a:ext cx="0" cy="0"/>
          <a:chOff x="0" y="0"/>
          <a:chExt cx="0" cy="0"/>
        </a:xfrm>
      </p:grpSpPr>
      <p:sp>
        <p:nvSpPr>
          <p:cNvPr id="72" name="Google Shape;72;p16"/>
          <p:cNvSpPr txBox="1"/>
          <p:nvPr>
            <p:ph type="title"/>
          </p:nvPr>
        </p:nvSpPr>
        <p:spPr>
          <a:xfrm>
            <a:off x="311700" y="288567"/>
            <a:ext cx="8520600" cy="7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Windmills vs. Wind Turbines</a:t>
            </a:r>
            <a:endParaRPr sz="3000"/>
          </a:p>
        </p:txBody>
      </p:sp>
      <p:sp>
        <p:nvSpPr>
          <p:cNvPr id="73" name="Google Shape;73;p16"/>
          <p:cNvSpPr txBox="1"/>
          <p:nvPr>
            <p:ph idx="1" type="body"/>
          </p:nvPr>
        </p:nvSpPr>
        <p:spPr>
          <a:xfrm>
            <a:off x="387900" y="1612825"/>
            <a:ext cx="4040100" cy="2156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2000"/>
              <a:t>Windmills</a:t>
            </a:r>
            <a:endParaRPr b="1" sz="2000"/>
          </a:p>
          <a:p>
            <a:pPr indent="0" lvl="0" marL="0" rtl="0" algn="l">
              <a:lnSpc>
                <a:spcPct val="115000"/>
              </a:lnSpc>
              <a:spcBef>
                <a:spcPts val="0"/>
              </a:spcBef>
              <a:spcAft>
                <a:spcPts val="0"/>
              </a:spcAft>
              <a:buNone/>
            </a:pPr>
            <a:r>
              <a:rPr lang="en"/>
              <a:t>Mechanical Power</a:t>
            </a:r>
            <a:endParaRPr/>
          </a:p>
          <a:p>
            <a:pPr indent="0" lvl="0" marL="0" rtl="0" algn="l">
              <a:lnSpc>
                <a:spcPct val="115000"/>
              </a:lnSpc>
              <a:spcBef>
                <a:spcPts val="0"/>
              </a:spcBef>
              <a:spcAft>
                <a:spcPts val="0"/>
              </a:spcAft>
              <a:buNone/>
            </a:pPr>
            <a:r>
              <a:rPr lang="en"/>
              <a:t>In operation since 1000BC</a:t>
            </a:r>
            <a:endParaRPr/>
          </a:p>
          <a:p>
            <a:pPr indent="0" lvl="0" marL="0" rtl="0" algn="l">
              <a:lnSpc>
                <a:spcPct val="115000"/>
              </a:lnSpc>
              <a:spcBef>
                <a:spcPts val="0"/>
              </a:spcBef>
              <a:spcAft>
                <a:spcPts val="0"/>
              </a:spcAft>
              <a:buNone/>
            </a:pPr>
            <a:r>
              <a:rPr lang="en"/>
              <a:t>Used to pump water / grind materials</a:t>
            </a:r>
            <a:endParaRPr/>
          </a:p>
          <a:p>
            <a:pPr indent="0" lvl="0" marL="0" rtl="0" algn="l">
              <a:lnSpc>
                <a:spcPct val="115000"/>
              </a:lnSpc>
              <a:spcBef>
                <a:spcPts val="0"/>
              </a:spcBef>
              <a:spcAft>
                <a:spcPts val="0"/>
              </a:spcAft>
              <a:buNone/>
            </a:pPr>
            <a:r>
              <a:t/>
            </a:r>
            <a:endParaRPr/>
          </a:p>
        </p:txBody>
      </p:sp>
      <p:sp>
        <p:nvSpPr>
          <p:cNvPr id="74" name="Google Shape;74;p16"/>
          <p:cNvSpPr txBox="1"/>
          <p:nvPr>
            <p:ph idx="1" type="body"/>
          </p:nvPr>
        </p:nvSpPr>
        <p:spPr>
          <a:xfrm>
            <a:off x="4547750" y="4335175"/>
            <a:ext cx="4040100" cy="215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000"/>
              <a:t>Wind Turbines</a:t>
            </a:r>
            <a:endParaRPr b="1" sz="2000"/>
          </a:p>
          <a:p>
            <a:pPr indent="0" lvl="0" marL="0" rtl="0" algn="l">
              <a:spcBef>
                <a:spcPts val="0"/>
              </a:spcBef>
              <a:spcAft>
                <a:spcPts val="0"/>
              </a:spcAft>
              <a:buNone/>
            </a:pPr>
            <a:r>
              <a:rPr lang="en"/>
              <a:t>Electrical Power</a:t>
            </a:r>
            <a:endParaRPr/>
          </a:p>
          <a:p>
            <a:pPr indent="0" lvl="0" marL="0" rtl="0" algn="l">
              <a:spcBef>
                <a:spcPts val="0"/>
              </a:spcBef>
              <a:spcAft>
                <a:spcPts val="0"/>
              </a:spcAft>
              <a:buNone/>
            </a:pPr>
            <a:r>
              <a:rPr lang="en"/>
              <a:t>In operation since 1888</a:t>
            </a:r>
            <a:endParaRPr/>
          </a:p>
          <a:p>
            <a:pPr indent="0" lvl="0" marL="0" rtl="0" algn="l">
              <a:spcBef>
                <a:spcPts val="0"/>
              </a:spcBef>
              <a:spcAft>
                <a:spcPts val="0"/>
              </a:spcAft>
              <a:buNone/>
            </a:pPr>
            <a:r>
              <a:rPr lang="en"/>
              <a:t>Used to generate </a:t>
            </a:r>
            <a:r>
              <a:rPr lang="en"/>
              <a:t>electricity</a:t>
            </a:r>
            <a:endParaRPr/>
          </a:p>
        </p:txBody>
      </p:sp>
      <p:pic>
        <p:nvPicPr>
          <p:cNvPr id="75" name="Google Shape;75;p16"/>
          <p:cNvPicPr preferRelativeResize="0"/>
          <p:nvPr/>
        </p:nvPicPr>
        <p:blipFill rotWithShape="1">
          <a:blip r:embed="rId3">
            <a:alphaModFix/>
          </a:blip>
          <a:srcRect b="9742" l="0" r="0" t="5983"/>
          <a:stretch/>
        </p:blipFill>
        <p:spPr>
          <a:xfrm>
            <a:off x="6538405" y="1128275"/>
            <a:ext cx="1973170" cy="2596250"/>
          </a:xfrm>
          <a:prstGeom prst="rect">
            <a:avLst/>
          </a:prstGeom>
          <a:noFill/>
          <a:ln>
            <a:noFill/>
          </a:ln>
        </p:spPr>
      </p:pic>
      <p:pic>
        <p:nvPicPr>
          <p:cNvPr id="76" name="Google Shape;76;p16"/>
          <p:cNvPicPr preferRelativeResize="0"/>
          <p:nvPr/>
        </p:nvPicPr>
        <p:blipFill rotWithShape="1">
          <a:blip r:embed="rId4">
            <a:alphaModFix/>
          </a:blip>
          <a:srcRect b="14850" l="0" r="0" t="4789"/>
          <a:stretch/>
        </p:blipFill>
        <p:spPr>
          <a:xfrm>
            <a:off x="4471550" y="1128275"/>
            <a:ext cx="2066855" cy="2596249"/>
          </a:xfrm>
          <a:prstGeom prst="rect">
            <a:avLst/>
          </a:prstGeom>
          <a:noFill/>
          <a:ln>
            <a:noFill/>
          </a:ln>
        </p:spPr>
      </p:pic>
      <p:pic>
        <p:nvPicPr>
          <p:cNvPr id="77" name="Google Shape;77;p16"/>
          <p:cNvPicPr preferRelativeResize="0"/>
          <p:nvPr/>
        </p:nvPicPr>
        <p:blipFill rotWithShape="1">
          <a:blip r:embed="rId5">
            <a:alphaModFix/>
          </a:blip>
          <a:srcRect b="0" l="0" r="0" t="9714"/>
          <a:stretch/>
        </p:blipFill>
        <p:spPr>
          <a:xfrm>
            <a:off x="464100" y="3887125"/>
            <a:ext cx="1677468" cy="2680249"/>
          </a:xfrm>
          <a:prstGeom prst="rect">
            <a:avLst/>
          </a:prstGeom>
          <a:noFill/>
          <a:ln>
            <a:noFill/>
          </a:ln>
        </p:spPr>
      </p:pic>
      <p:pic>
        <p:nvPicPr>
          <p:cNvPr id="78" name="Google Shape;78;p16"/>
          <p:cNvPicPr preferRelativeResize="0"/>
          <p:nvPr/>
        </p:nvPicPr>
        <p:blipFill rotWithShape="1">
          <a:blip r:embed="rId6">
            <a:alphaModFix/>
          </a:blip>
          <a:srcRect b="0" l="14231" r="9867" t="0"/>
          <a:stretch/>
        </p:blipFill>
        <p:spPr>
          <a:xfrm>
            <a:off x="2044076" y="3887125"/>
            <a:ext cx="2220424" cy="2680247"/>
          </a:xfrm>
          <a:prstGeom prst="rect">
            <a:avLst/>
          </a:prstGeom>
          <a:noFill/>
          <a:ln>
            <a:noFill/>
          </a:ln>
        </p:spPr>
      </p:pic>
      <p:sp>
        <p:nvSpPr>
          <p:cNvPr id="79" name="Google Shape;79;p16"/>
          <p:cNvSpPr txBox="1"/>
          <p:nvPr/>
        </p:nvSpPr>
        <p:spPr>
          <a:xfrm>
            <a:off x="2024700" y="6465956"/>
            <a:ext cx="1636800" cy="39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t>Lamma Wind Power Station</a:t>
            </a:r>
            <a:endParaRPr sz="8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 name="Shape 83"/>
        <p:cNvGrpSpPr/>
        <p:nvPr/>
      </p:nvGrpSpPr>
      <p:grpSpPr>
        <a:xfrm>
          <a:off x="0" y="0"/>
          <a:ext cx="0" cy="0"/>
          <a:chOff x="0" y="0"/>
          <a:chExt cx="0" cy="0"/>
        </a:xfrm>
      </p:grpSpPr>
      <p:sp>
        <p:nvSpPr>
          <p:cNvPr id="84" name="Google Shape;84;p17"/>
          <p:cNvSpPr txBox="1"/>
          <p:nvPr>
            <p:ph type="title"/>
          </p:nvPr>
        </p:nvSpPr>
        <p:spPr>
          <a:xfrm>
            <a:off x="311700" y="212367"/>
            <a:ext cx="8520600" cy="7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How Big are Wind Turbines?</a:t>
            </a:r>
            <a:endParaRPr sz="3000"/>
          </a:p>
        </p:txBody>
      </p:sp>
      <p:pic>
        <p:nvPicPr>
          <p:cNvPr id="85" name="Google Shape;85;p17"/>
          <p:cNvPicPr preferRelativeResize="0"/>
          <p:nvPr/>
        </p:nvPicPr>
        <p:blipFill>
          <a:blip r:embed="rId3">
            <a:alphaModFix/>
          </a:blip>
          <a:stretch>
            <a:fillRect/>
          </a:stretch>
        </p:blipFill>
        <p:spPr>
          <a:xfrm>
            <a:off x="2086000" y="815600"/>
            <a:ext cx="4972000" cy="3107504"/>
          </a:xfrm>
          <a:prstGeom prst="rect">
            <a:avLst/>
          </a:prstGeom>
          <a:noFill/>
          <a:ln>
            <a:noFill/>
          </a:ln>
        </p:spPr>
      </p:pic>
      <p:pic>
        <p:nvPicPr>
          <p:cNvPr id="86" name="Google Shape;86;p17"/>
          <p:cNvPicPr preferRelativeResize="0"/>
          <p:nvPr/>
        </p:nvPicPr>
        <p:blipFill rotWithShape="1">
          <a:blip r:embed="rId4">
            <a:alphaModFix/>
          </a:blip>
          <a:srcRect b="0" l="0" r="0" t="7885"/>
          <a:stretch/>
        </p:blipFill>
        <p:spPr>
          <a:xfrm>
            <a:off x="1939638" y="3937850"/>
            <a:ext cx="5264724" cy="27279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 name="Shape 90"/>
        <p:cNvGrpSpPr/>
        <p:nvPr/>
      </p:nvGrpSpPr>
      <p:grpSpPr>
        <a:xfrm>
          <a:off x="0" y="0"/>
          <a:ext cx="0" cy="0"/>
          <a:chOff x="0" y="0"/>
          <a:chExt cx="0" cy="0"/>
        </a:xfrm>
      </p:grpSpPr>
      <p:sp>
        <p:nvSpPr>
          <p:cNvPr id="91" name="Google Shape;91;p18"/>
          <p:cNvSpPr txBox="1"/>
          <p:nvPr>
            <p:ph type="title"/>
          </p:nvPr>
        </p:nvSpPr>
        <p:spPr>
          <a:xfrm>
            <a:off x="311700" y="213267"/>
            <a:ext cx="8520600" cy="7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Commercial Wind Turbines</a:t>
            </a:r>
            <a:endParaRPr/>
          </a:p>
        </p:txBody>
      </p:sp>
      <p:pic>
        <p:nvPicPr>
          <p:cNvPr id="92" name="Google Shape;92;p18"/>
          <p:cNvPicPr preferRelativeResize="0"/>
          <p:nvPr/>
        </p:nvPicPr>
        <p:blipFill>
          <a:blip r:embed="rId3">
            <a:alphaModFix/>
          </a:blip>
          <a:stretch>
            <a:fillRect/>
          </a:stretch>
        </p:blipFill>
        <p:spPr>
          <a:xfrm>
            <a:off x="381000" y="1107025"/>
            <a:ext cx="2226912" cy="2430488"/>
          </a:xfrm>
          <a:prstGeom prst="rect">
            <a:avLst/>
          </a:prstGeom>
          <a:noFill/>
          <a:ln>
            <a:noFill/>
          </a:ln>
        </p:spPr>
      </p:pic>
      <p:pic>
        <p:nvPicPr>
          <p:cNvPr id="93" name="Google Shape;93;p18"/>
          <p:cNvPicPr preferRelativeResize="0"/>
          <p:nvPr/>
        </p:nvPicPr>
        <p:blipFill>
          <a:blip r:embed="rId4">
            <a:alphaModFix/>
          </a:blip>
          <a:stretch>
            <a:fillRect/>
          </a:stretch>
        </p:blipFill>
        <p:spPr>
          <a:xfrm>
            <a:off x="5990081" y="1107033"/>
            <a:ext cx="2849119" cy="2430489"/>
          </a:xfrm>
          <a:prstGeom prst="rect">
            <a:avLst/>
          </a:prstGeom>
          <a:noFill/>
          <a:ln>
            <a:noFill/>
          </a:ln>
        </p:spPr>
      </p:pic>
      <p:pic>
        <p:nvPicPr>
          <p:cNvPr id="94" name="Google Shape;94;p18"/>
          <p:cNvPicPr preferRelativeResize="0"/>
          <p:nvPr/>
        </p:nvPicPr>
        <p:blipFill>
          <a:blip r:embed="rId5">
            <a:alphaModFix/>
          </a:blip>
          <a:stretch>
            <a:fillRect/>
          </a:stretch>
        </p:blipFill>
        <p:spPr>
          <a:xfrm>
            <a:off x="4224847" y="3854493"/>
            <a:ext cx="4383279" cy="2354573"/>
          </a:xfrm>
          <a:prstGeom prst="rect">
            <a:avLst/>
          </a:prstGeom>
          <a:noFill/>
          <a:ln>
            <a:noFill/>
          </a:ln>
        </p:spPr>
      </p:pic>
      <p:pic>
        <p:nvPicPr>
          <p:cNvPr id="95" name="Google Shape;95;p18"/>
          <p:cNvPicPr preferRelativeResize="0"/>
          <p:nvPr/>
        </p:nvPicPr>
        <p:blipFill rotWithShape="1">
          <a:blip r:embed="rId6">
            <a:alphaModFix/>
          </a:blip>
          <a:srcRect b="23318" l="0" r="0" t="0"/>
          <a:stretch/>
        </p:blipFill>
        <p:spPr>
          <a:xfrm>
            <a:off x="646450" y="3854500"/>
            <a:ext cx="3578396" cy="2430501"/>
          </a:xfrm>
          <a:prstGeom prst="rect">
            <a:avLst/>
          </a:prstGeom>
          <a:noFill/>
          <a:ln>
            <a:noFill/>
          </a:ln>
        </p:spPr>
      </p:pic>
      <p:pic>
        <p:nvPicPr>
          <p:cNvPr id="96" name="Google Shape;96;p18"/>
          <p:cNvPicPr preferRelativeResize="0"/>
          <p:nvPr/>
        </p:nvPicPr>
        <p:blipFill>
          <a:blip r:embed="rId7">
            <a:alphaModFix/>
          </a:blip>
          <a:stretch>
            <a:fillRect/>
          </a:stretch>
        </p:blipFill>
        <p:spPr>
          <a:xfrm>
            <a:off x="2537923" y="1107033"/>
            <a:ext cx="3445960" cy="2430493"/>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0" name="Shape 100"/>
        <p:cNvGrpSpPr/>
        <p:nvPr/>
      </p:nvGrpSpPr>
      <p:grpSpPr>
        <a:xfrm>
          <a:off x="0" y="0"/>
          <a:ext cx="0" cy="0"/>
          <a:chOff x="0" y="0"/>
          <a:chExt cx="0" cy="0"/>
        </a:xfrm>
      </p:grpSpPr>
      <p:sp>
        <p:nvSpPr>
          <p:cNvPr id="101" name="Google Shape;101;p19"/>
          <p:cNvSpPr txBox="1"/>
          <p:nvPr>
            <p:ph type="title"/>
          </p:nvPr>
        </p:nvSpPr>
        <p:spPr>
          <a:xfrm>
            <a:off x="311700" y="213267"/>
            <a:ext cx="8520600" cy="7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Commercial Wind Turbines</a:t>
            </a:r>
            <a:endParaRPr/>
          </a:p>
        </p:txBody>
      </p:sp>
      <p:pic>
        <p:nvPicPr>
          <p:cNvPr descr="See the most innovative Vertical Axis Wind Turbine (VAWT) of its class. 25KW at 11m/s. Presented by Hagen Ruff and the Chava Wind team." id="102" name="Google Shape;102;p19" title="Vertical Axis Wind Turbine VAWT Chava Wind Hagen Ruff - www.chavawind.com">
            <a:hlinkClick r:id="rId3"/>
          </p:cNvPr>
          <p:cNvPicPr preferRelativeResize="0"/>
          <p:nvPr/>
        </p:nvPicPr>
        <p:blipFill>
          <a:blip r:embed="rId4">
            <a:alphaModFix/>
          </a:blip>
          <a:stretch>
            <a:fillRect/>
          </a:stretch>
        </p:blipFill>
        <p:spPr>
          <a:xfrm>
            <a:off x="540300" y="765350"/>
            <a:ext cx="4014824" cy="3011119"/>
          </a:xfrm>
          <a:prstGeom prst="rect">
            <a:avLst/>
          </a:prstGeom>
          <a:noFill/>
          <a:ln>
            <a:noFill/>
          </a:ln>
        </p:spPr>
      </p:pic>
      <p:pic>
        <p:nvPicPr>
          <p:cNvPr descr="Altaeros Energies is announcing the first planned commercial demonstration of its BAT (Buoyant Airborne Turbine) product in partnership with the Alaska Energy Authority. The Alaska project will deploy the BAT at a height of 1,000 feet above ground, a height that will break the world record for the highest wind turbine in the world. Altaeros has designed the BAT to generate consistent, low cost energy for the  remote power and microgrid market, including remote and island communities; oil &amp; gas, mining, agriculture, and telecommunication firms; disaster relief organizations; and military bases. The BAT uses a helium-filled, inflatable shell to lift to high altitudes where winds are stronger and more consistent than those reached by traditional tower-mounted turbines. High strength tethers hold the BAT steady and send electricity down to the ground. The lifting technology is adapted from aerostats, industrial cousins of blimps, which have lifted heavy communications equipment into the air for decades. To learn more, visit www.altaerosenergies.com." id="103" name="Google Shape;103;p19" title="Introducing the Altaeros BAT: The Next Generation of Wind Power">
            <a:hlinkClick r:id="rId5"/>
          </p:cNvPr>
          <p:cNvPicPr preferRelativeResize="0"/>
          <p:nvPr/>
        </p:nvPicPr>
        <p:blipFill>
          <a:blip r:embed="rId6">
            <a:alphaModFix/>
          </a:blip>
          <a:stretch>
            <a:fillRect/>
          </a:stretch>
        </p:blipFill>
        <p:spPr>
          <a:xfrm>
            <a:off x="4621825" y="765350"/>
            <a:ext cx="4014824" cy="3011119"/>
          </a:xfrm>
          <a:prstGeom prst="rect">
            <a:avLst/>
          </a:prstGeom>
          <a:noFill/>
          <a:ln>
            <a:noFill/>
          </a:ln>
        </p:spPr>
      </p:pic>
      <p:pic>
        <p:nvPicPr>
          <p:cNvPr descr="Little Raith Wind Farm (9x410ft Turbines), noise pollution recorded from one of the turbines. All 9 turbines are producing a range of noise, but this particular turbine is noisier than the rest." id="104" name="Google Shape;104;p19" title="Wind Turbine Noise">
            <a:hlinkClick r:id="rId7"/>
          </p:cNvPr>
          <p:cNvPicPr preferRelativeResize="0"/>
          <p:nvPr/>
        </p:nvPicPr>
        <p:blipFill>
          <a:blip r:embed="rId8">
            <a:alphaModFix/>
          </a:blip>
          <a:stretch>
            <a:fillRect/>
          </a:stretch>
        </p:blipFill>
        <p:spPr>
          <a:xfrm>
            <a:off x="540300" y="3776475"/>
            <a:ext cx="4014833" cy="3011125"/>
          </a:xfrm>
          <a:prstGeom prst="rect">
            <a:avLst/>
          </a:prstGeom>
          <a:noFill/>
          <a:ln>
            <a:noFill/>
          </a:ln>
        </p:spPr>
      </p:pic>
      <p:pic>
        <p:nvPicPr>
          <p:cNvPr descr="The inventor of what might be the world's first 'typhoon turbine' says the device can harness the power of storms to supply Japan with unbounded quantities of green energy. The team behind the egg-beater-shaped turbines were seen checking one of the devices in Nanjo, Okinawa Prefecture, on Monday. &#10;&#10;SOT, Atsushi Shimizu, CEO Challenergy Inc. (Japanese): “When the nuclear accident happened five years ago, it inspired me to build this storm turbine.”&#10;&#10;SOT, Atsushi Shimizu, CEO Challenergy Inc. (Japanese): “There is wind-generated electricity all over the world, but, for example, when put on top of mountains or on islands, they get damaged immediately. Japan is also an island country and it is said that the wind here is not stable and a propeller quickly gets broken.”&#10;&#10;SOT, Atsushi Shimizu, CEO Challenergy Inc. (Japanese): “Like in Japan, or similar countries, like in the Philippines, our wind-generated electricity is so useful. There are a lot of islands in the world, so we are challenging ourselves to make electricity, at first in the southern island.”&#10;&#10;&#10;Video ID: 20161128- 030&#10;Video on Demand: http://www.ruptly.tv&#10;Contact: cd@ruptly.tv&#10;&#10;Twitter: http://twitter.com/Ruptly&#10;Facebook: http://www.facebook.com/Ruptly" id="105" name="Google Shape;105;p19" title="Japan: 'Typhoon turbines' could power the world after a single storm">
            <a:hlinkClick r:id="rId9"/>
          </p:cNvPr>
          <p:cNvPicPr preferRelativeResize="0"/>
          <p:nvPr/>
        </p:nvPicPr>
        <p:blipFill>
          <a:blip r:embed="rId10">
            <a:alphaModFix/>
          </a:blip>
          <a:stretch>
            <a:fillRect/>
          </a:stretch>
        </p:blipFill>
        <p:spPr>
          <a:xfrm>
            <a:off x="4664675" y="3808619"/>
            <a:ext cx="3929125" cy="294684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 name="Shape 109"/>
        <p:cNvGrpSpPr/>
        <p:nvPr/>
      </p:nvGrpSpPr>
      <p:grpSpPr>
        <a:xfrm>
          <a:off x="0" y="0"/>
          <a:ext cx="0" cy="0"/>
          <a:chOff x="0" y="0"/>
          <a:chExt cx="0" cy="0"/>
        </a:xfrm>
      </p:grpSpPr>
      <p:sp>
        <p:nvSpPr>
          <p:cNvPr id="110" name="Google Shape;110;p20"/>
          <p:cNvSpPr txBox="1"/>
          <p:nvPr>
            <p:ph type="title"/>
          </p:nvPr>
        </p:nvSpPr>
        <p:spPr>
          <a:xfrm>
            <a:off x="311700" y="440967"/>
            <a:ext cx="8520600" cy="7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Low Cost Ways to Harness the Wind</a:t>
            </a:r>
            <a:endParaRPr/>
          </a:p>
        </p:txBody>
      </p:sp>
      <p:pic>
        <p:nvPicPr>
          <p:cNvPr id="111" name="Google Shape;111;p20"/>
          <p:cNvPicPr preferRelativeResize="0"/>
          <p:nvPr/>
        </p:nvPicPr>
        <p:blipFill rotWithShape="1">
          <a:blip r:embed="rId3">
            <a:alphaModFix/>
          </a:blip>
          <a:srcRect b="7192" l="7532" r="29328" t="0"/>
          <a:stretch/>
        </p:blipFill>
        <p:spPr>
          <a:xfrm>
            <a:off x="900999" y="1176650"/>
            <a:ext cx="3525876" cy="4312497"/>
          </a:xfrm>
          <a:prstGeom prst="rect">
            <a:avLst/>
          </a:prstGeom>
          <a:noFill/>
          <a:ln>
            <a:noFill/>
          </a:ln>
        </p:spPr>
      </p:pic>
      <p:pic>
        <p:nvPicPr>
          <p:cNvPr id="112" name="Google Shape;112;p20"/>
          <p:cNvPicPr preferRelativeResize="0"/>
          <p:nvPr/>
        </p:nvPicPr>
        <p:blipFill rotWithShape="1">
          <a:blip r:embed="rId4">
            <a:alphaModFix/>
          </a:blip>
          <a:srcRect b="0" l="7623" r="21983" t="0"/>
          <a:stretch/>
        </p:blipFill>
        <p:spPr>
          <a:xfrm>
            <a:off x="4572602" y="1221965"/>
            <a:ext cx="3525873" cy="4267179"/>
          </a:xfrm>
          <a:prstGeom prst="rect">
            <a:avLst/>
          </a:prstGeom>
          <a:noFill/>
          <a:ln>
            <a:noFill/>
          </a:ln>
        </p:spPr>
      </p:pic>
      <p:sp>
        <p:nvSpPr>
          <p:cNvPr id="113" name="Google Shape;113;p20"/>
          <p:cNvSpPr txBox="1"/>
          <p:nvPr/>
        </p:nvSpPr>
        <p:spPr>
          <a:xfrm>
            <a:off x="879200" y="5649853"/>
            <a:ext cx="3525600" cy="615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200"/>
              <a:t>Africa Windmill Project</a:t>
            </a:r>
            <a:endParaRPr b="1" sz="2200"/>
          </a:p>
        </p:txBody>
      </p:sp>
      <p:sp>
        <p:nvSpPr>
          <p:cNvPr id="114" name="Google Shape;114;p20"/>
          <p:cNvSpPr txBox="1"/>
          <p:nvPr/>
        </p:nvSpPr>
        <p:spPr>
          <a:xfrm>
            <a:off x="4572398" y="5649853"/>
            <a:ext cx="3525600" cy="615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200"/>
              <a:t>Savonius Wind Turbine</a:t>
            </a:r>
            <a:endParaRPr b="1" sz="22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8" name="Shape 118"/>
        <p:cNvGrpSpPr/>
        <p:nvPr/>
      </p:nvGrpSpPr>
      <p:grpSpPr>
        <a:xfrm>
          <a:off x="0" y="0"/>
          <a:ext cx="0" cy="0"/>
          <a:chOff x="0" y="0"/>
          <a:chExt cx="0" cy="0"/>
        </a:xfrm>
      </p:grpSpPr>
      <p:sp>
        <p:nvSpPr>
          <p:cNvPr id="119" name="Google Shape;119;p21"/>
          <p:cNvSpPr txBox="1"/>
          <p:nvPr>
            <p:ph type="title"/>
          </p:nvPr>
        </p:nvSpPr>
        <p:spPr>
          <a:xfrm>
            <a:off x="311700" y="440967"/>
            <a:ext cx="8520600" cy="7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Low Cost Wind Turbines </a:t>
            </a:r>
            <a:endParaRPr/>
          </a:p>
        </p:txBody>
      </p:sp>
      <p:pic>
        <p:nvPicPr>
          <p:cNvPr descr="Kit for sale now- http://www.berezintechnologies.com &#10;blog -- http://www.berezin.com/jeff (more info) &#10;DIY vertical wind turbine of the Savonius style. &#10; &#10;Notable is that the largest part of this turbine is recycled materials (the PVC drums previously held Balsamic Vinegar from Italy and the generator is a recycled automotive alternator with magnets added). &#10; &#10;Axle: 3 inch PVC piping from Home Depot &#10;Bearings: 5 inch lazy suzan from Lowes. &#10; &#10;Part 3 will cover  connection to the battery bank with charge controller &#10; &#10; &#10;http://www.berezin.com/jeff (My Blog with more info and photos on this and will contain  DXF drawings of the gears and other components which can be made manually or with CNC)" id="120" name="Google Shape;120;p21" title="How to Make an Inexpensive Vertical Wind Turbine - Part 2">
            <a:hlinkClick r:id="rId3"/>
          </p:cNvPr>
          <p:cNvPicPr preferRelativeResize="0"/>
          <p:nvPr/>
        </p:nvPicPr>
        <p:blipFill>
          <a:blip r:embed="rId4">
            <a:alphaModFix/>
          </a:blip>
          <a:stretch>
            <a:fillRect/>
          </a:stretch>
        </p:blipFill>
        <p:spPr>
          <a:xfrm>
            <a:off x="1064575" y="1120379"/>
            <a:ext cx="7014850" cy="52611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